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5" r:id="rId1"/>
    <p:sldMasterId id="2147483689" r:id="rId2"/>
  </p:sldMasterIdLst>
  <p:notesMasterIdLst>
    <p:notesMasterId r:id="rId56"/>
  </p:notesMasterIdLst>
  <p:sldIdLst>
    <p:sldId id="261" r:id="rId3"/>
    <p:sldId id="319" r:id="rId4"/>
    <p:sldId id="267" r:id="rId5"/>
    <p:sldId id="279" r:id="rId6"/>
    <p:sldId id="266" r:id="rId7"/>
    <p:sldId id="280" r:id="rId8"/>
    <p:sldId id="270" r:id="rId9"/>
    <p:sldId id="272" r:id="rId10"/>
    <p:sldId id="273" r:id="rId11"/>
    <p:sldId id="275" r:id="rId12"/>
    <p:sldId id="274" r:id="rId13"/>
    <p:sldId id="276" r:id="rId14"/>
    <p:sldId id="277" r:id="rId15"/>
    <p:sldId id="281" r:id="rId16"/>
    <p:sldId id="269" r:id="rId17"/>
    <p:sldId id="282" r:id="rId18"/>
    <p:sldId id="283" r:id="rId19"/>
    <p:sldId id="284" r:id="rId20"/>
    <p:sldId id="285" r:id="rId21"/>
    <p:sldId id="320" r:id="rId22"/>
    <p:sldId id="286" r:id="rId23"/>
    <p:sldId id="287" r:id="rId24"/>
    <p:sldId id="288" r:id="rId25"/>
    <p:sldId id="289" r:id="rId26"/>
    <p:sldId id="290" r:id="rId27"/>
    <p:sldId id="291" r:id="rId28"/>
    <p:sldId id="292" r:id="rId29"/>
    <p:sldId id="293" r:id="rId30"/>
    <p:sldId id="294" r:id="rId31"/>
    <p:sldId id="295" r:id="rId32"/>
    <p:sldId id="296" r:id="rId33"/>
    <p:sldId id="297" r:id="rId34"/>
    <p:sldId id="298" r:id="rId35"/>
    <p:sldId id="299" r:id="rId36"/>
    <p:sldId id="300" r:id="rId37"/>
    <p:sldId id="301" r:id="rId38"/>
    <p:sldId id="302" r:id="rId39"/>
    <p:sldId id="303" r:id="rId40"/>
    <p:sldId id="304" r:id="rId41"/>
    <p:sldId id="305" r:id="rId42"/>
    <p:sldId id="306" r:id="rId43"/>
    <p:sldId id="307" r:id="rId44"/>
    <p:sldId id="308" r:id="rId45"/>
    <p:sldId id="309" r:id="rId46"/>
    <p:sldId id="310" r:id="rId47"/>
    <p:sldId id="311" r:id="rId48"/>
    <p:sldId id="312" r:id="rId49"/>
    <p:sldId id="313" r:id="rId50"/>
    <p:sldId id="314" r:id="rId51"/>
    <p:sldId id="315" r:id="rId52"/>
    <p:sldId id="316" r:id="rId53"/>
    <p:sldId id="317" r:id="rId54"/>
    <p:sldId id="318" r:id="rId55"/>
  </p:sldIdLst>
  <p:sldSz cx="9906000" cy="6858000" type="A4"/>
  <p:notesSz cx="9926638" cy="6797675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DB400" initials="D" lastIdx="1" clrIdx="0">
    <p:extLst>
      <p:ext uri="{19B8F6BF-5375-455C-9EA6-DF929625EA0E}">
        <p15:presenceInfo xmlns:p15="http://schemas.microsoft.com/office/powerpoint/2012/main" userId="DB400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572F"/>
    <a:srgbClr val="D8E4FE"/>
    <a:srgbClr val="FADBC6"/>
    <a:srgbClr val="E66914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1971" autoAdjust="0"/>
    <p:restoredTop sz="94660"/>
  </p:normalViewPr>
  <p:slideViewPr>
    <p:cSldViewPr snapToGrid="0">
      <p:cViewPr varScale="1">
        <p:scale>
          <a:sx n="113" d="100"/>
          <a:sy n="113" d="100"/>
        </p:scale>
        <p:origin x="1416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2118" y="84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presProps" Target="presProps.xml"/><Relationship Id="rId5" Type="http://schemas.openxmlformats.org/officeDocument/2006/relationships/slide" Target="slides/slide3.xml"/><Relationship Id="rId61" Type="http://schemas.openxmlformats.org/officeDocument/2006/relationships/tableStyles" Target="tableStyle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notesMaster" Target="notesMasters/notesMaster1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viewProps" Target="view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commentAuthors" Target="commentAuthors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theme" Target="theme/theme1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슬라이드 노트 개체 틀 10"/>
          <p:cNvSpPr>
            <a:spLocks noGrp="1"/>
          </p:cNvSpPr>
          <p:nvPr>
            <p:ph type="body" sz="quarter" idx="3"/>
          </p:nvPr>
        </p:nvSpPr>
        <p:spPr>
          <a:xfrm>
            <a:off x="2060045" y="3118648"/>
            <a:ext cx="6180132" cy="842226"/>
          </a:xfrm>
          <a:prstGeom prst="rect">
            <a:avLst/>
          </a:prstGeom>
        </p:spPr>
        <p:txBody>
          <a:bodyPr vert="horz" lIns="91440" tIns="45720" rIns="91440" bIns="45720" rtlCol="0" anchor="ctr"/>
          <a:lstStyle/>
          <a:p>
            <a:pPr lvl="0"/>
            <a:r>
              <a:rPr lang="ko-KR" altLang="en-US" dirty="0" smtClean="0"/>
              <a:t>제목</a:t>
            </a:r>
            <a:endParaRPr lang="ko-KR" altLang="en-US" dirty="0"/>
          </a:p>
        </p:txBody>
      </p:sp>
      <p:sp>
        <p:nvSpPr>
          <p:cNvPr id="12" name="직사각형 11"/>
          <p:cNvSpPr/>
          <p:nvPr/>
        </p:nvSpPr>
        <p:spPr>
          <a:xfrm flipV="1">
            <a:off x="2508345" y="2693248"/>
            <a:ext cx="6735173" cy="45317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TextBox 12"/>
          <p:cNvSpPr txBox="1"/>
          <p:nvPr/>
        </p:nvSpPr>
        <p:spPr>
          <a:xfrm>
            <a:off x="920206" y="2506793"/>
            <a:ext cx="1491370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Story</a:t>
            </a:r>
            <a:r>
              <a:rPr lang="en-US" altLang="ko-KR" b="1" baseline="0" dirty="0" smtClean="0">
                <a:solidFill>
                  <a:schemeClr val="tx1">
                    <a:lumMod val="85000"/>
                    <a:lumOff val="15000"/>
                  </a:schemeClr>
                </a:solidFill>
              </a:rPr>
              <a:t> Board</a:t>
            </a:r>
            <a:endParaRPr lang="ko-KR" altLang="en-US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14" name="슬라이드 노트 개체 틀 10"/>
          <p:cNvSpPr txBox="1">
            <a:spLocks/>
          </p:cNvSpPr>
          <p:nvPr/>
        </p:nvSpPr>
        <p:spPr>
          <a:xfrm>
            <a:off x="2060044" y="4340958"/>
            <a:ext cx="6180132" cy="35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1" hangingPunct="1"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smtClean="0"/>
              <a:t>작성일자</a:t>
            </a:r>
            <a:endParaRPr lang="ko-KR" altLang="en-US" sz="2000" dirty="0"/>
          </a:p>
        </p:txBody>
      </p:sp>
      <p:sp>
        <p:nvSpPr>
          <p:cNvPr id="15" name="슬라이드 노트 개체 틀 10"/>
          <p:cNvSpPr txBox="1">
            <a:spLocks/>
          </p:cNvSpPr>
          <p:nvPr/>
        </p:nvSpPr>
        <p:spPr>
          <a:xfrm>
            <a:off x="2054707" y="4725917"/>
            <a:ext cx="6180132" cy="35650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marL="0" algn="ctr" defTabSz="914400" rtl="0" eaLnBrk="1" latinLnBrk="1" hangingPunct="1">
              <a:defRPr sz="2400" b="1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2000" dirty="0" smtClean="0"/>
              <a:t>작성부서</a:t>
            </a:r>
            <a:endParaRPr lang="ko-KR" altLang="en-US" sz="2000" dirty="0"/>
          </a:p>
        </p:txBody>
      </p:sp>
    </p:spTree>
    <p:extLst>
      <p:ext uri="{BB962C8B-B14F-4D97-AF65-F5344CB8AC3E}">
        <p14:creationId xmlns:p14="http://schemas.microsoft.com/office/powerpoint/2010/main" val="383113476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ctr" defTabSz="914400" rtl="0" eaLnBrk="1" latinLnBrk="1" hangingPunct="1">
      <a:defRPr sz="2400" b="1" kern="1200" baseline="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3182694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ctr">
              <a:defRPr sz="30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1789471" y="2802198"/>
            <a:ext cx="7507390" cy="45719"/>
          </a:xfrm>
          <a:prstGeom prst="rect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9" name="TextBox 8"/>
          <p:cNvSpPr txBox="1"/>
          <p:nvPr userDrawn="1"/>
        </p:nvSpPr>
        <p:spPr>
          <a:xfrm>
            <a:off x="607145" y="2651267"/>
            <a:ext cx="1026435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350" b="1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Story</a:t>
            </a:r>
            <a:r>
              <a:rPr lang="en-US" altLang="ko-KR" sz="1350" b="1" baseline="0" dirty="0" smtClean="0">
                <a:solidFill>
                  <a:schemeClr val="tx1">
                    <a:lumMod val="75000"/>
                    <a:lumOff val="25000"/>
                  </a:schemeClr>
                </a:solidFill>
              </a:rPr>
              <a:t> Board</a:t>
            </a:r>
            <a:endParaRPr lang="ko-KR" altLang="en-US" sz="1350" b="1" dirty="0">
              <a:solidFill>
                <a:schemeClr val="tx1">
                  <a:lumMod val="75000"/>
                  <a:lumOff val="25000"/>
                </a:schemeClr>
              </a:solidFill>
            </a:endParaRPr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/>
          </p:nvPr>
        </p:nvSpPr>
        <p:spPr>
          <a:xfrm>
            <a:off x="675879" y="4589464"/>
            <a:ext cx="8543925" cy="50641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  <p:sp>
        <p:nvSpPr>
          <p:cNvPr id="17" name="텍스트 개체 틀 2"/>
          <p:cNvSpPr>
            <a:spLocks noGrp="1"/>
          </p:cNvSpPr>
          <p:nvPr>
            <p:ph type="body" idx="10"/>
          </p:nvPr>
        </p:nvSpPr>
        <p:spPr>
          <a:xfrm>
            <a:off x="675879" y="5177087"/>
            <a:ext cx="8543925" cy="506412"/>
          </a:xfrm>
        </p:spPr>
        <p:txBody>
          <a:bodyPr/>
          <a:lstStyle>
            <a:lvl1pPr marL="0" indent="0" algn="ctr">
              <a:buNone/>
              <a:defRPr sz="18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</p:txBody>
      </p:sp>
    </p:spTree>
    <p:extLst>
      <p:ext uri="{BB962C8B-B14F-4D97-AF65-F5344CB8AC3E}">
        <p14:creationId xmlns:p14="http://schemas.microsoft.com/office/powerpoint/2010/main" val="406565379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2947307"/>
            <a:ext cx="8543925" cy="33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97015" y="3318060"/>
            <a:ext cx="8599846" cy="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97015" y="3462792"/>
            <a:ext cx="8543925" cy="33360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  <p:sp>
        <p:nvSpPr>
          <p:cNvPr id="10" name="텍스트 개체 틀 2"/>
          <p:cNvSpPr>
            <a:spLocks noGrp="1"/>
          </p:cNvSpPr>
          <p:nvPr>
            <p:ph type="body" idx="10" hasCustomPrompt="1"/>
          </p:nvPr>
        </p:nvSpPr>
        <p:spPr>
          <a:xfrm>
            <a:off x="697014" y="3926725"/>
            <a:ext cx="8543925" cy="333601"/>
          </a:xfr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667247441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기본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23825" y="69851"/>
            <a:ext cx="8543925" cy="406400"/>
          </a:xfrm>
        </p:spPr>
        <p:txBody>
          <a:bodyPr>
            <a:noAutofit/>
          </a:bodyPr>
          <a:lstStyle>
            <a:lvl1pPr>
              <a:defRPr sz="1800">
                <a:latin typeface="+mj-ea"/>
                <a:ea typeface="+mj-ea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3"/>
          </p:nvPr>
        </p:nvSpPr>
        <p:spPr>
          <a:xfrm>
            <a:off x="123827" y="590551"/>
            <a:ext cx="9580960" cy="579120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12" name="직사각형 11"/>
          <p:cNvSpPr/>
          <p:nvPr userDrawn="1"/>
        </p:nvSpPr>
        <p:spPr>
          <a:xfrm>
            <a:off x="123827" y="476251"/>
            <a:ext cx="9580960" cy="14400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6" name="슬라이드 번호 개체 틀 4"/>
          <p:cNvSpPr txBox="1">
            <a:spLocks/>
          </p:cNvSpPr>
          <p:nvPr userDrawn="1"/>
        </p:nvSpPr>
        <p:spPr>
          <a:xfrm>
            <a:off x="4751786" y="6637564"/>
            <a:ext cx="402431" cy="2172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A2CC46-5A7B-49E0-82A6-014325AC26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2539764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기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11690"/>
            <a:ext cx="6696075" cy="233795"/>
          </a:xfrm>
          <a:prstGeom prst="rect">
            <a:avLst/>
          </a:prstGeom>
        </p:spPr>
        <p:txBody>
          <a:bodyPr anchor="b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23235"/>
            <a:ext cx="1233486" cy="21070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0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8480184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설계디스크립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265339"/>
            <a:ext cx="7638256" cy="6275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30481"/>
            <a:ext cx="6696075" cy="212541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  <p:sp>
        <p:nvSpPr>
          <p:cNvPr id="5" name="Rectangle 34"/>
          <p:cNvSpPr>
            <a:spLocks noChangeArrowheads="1"/>
          </p:cNvSpPr>
          <p:nvPr userDrawn="1"/>
        </p:nvSpPr>
        <p:spPr bwMode="auto">
          <a:xfrm>
            <a:off x="7638256" y="265339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638256" y="489075"/>
            <a:ext cx="2207873" cy="5960712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 marL="355600" indent="-177800"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0" name="Rectangle 34"/>
          <p:cNvSpPr>
            <a:spLocks noChangeArrowheads="1"/>
          </p:cNvSpPr>
          <p:nvPr userDrawn="1"/>
        </p:nvSpPr>
        <p:spPr bwMode="auto">
          <a:xfrm>
            <a:off x="7638256" y="489074"/>
            <a:ext cx="2267744" cy="6051364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5" hasCustomPrompt="1"/>
          </p:nvPr>
        </p:nvSpPr>
        <p:spPr>
          <a:xfrm>
            <a:off x="106817" y="351064"/>
            <a:ext cx="7438911" cy="6098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40913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설계디스크립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직사각형 2"/>
          <p:cNvSpPr/>
          <p:nvPr userDrawn="1"/>
        </p:nvSpPr>
        <p:spPr>
          <a:xfrm>
            <a:off x="0" y="265339"/>
            <a:ext cx="7638256" cy="6275099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714500" y="30481"/>
            <a:ext cx="6696075" cy="212541"/>
          </a:xfrm>
          <a:prstGeom prst="rect">
            <a:avLst/>
          </a:prstGeom>
        </p:spPr>
        <p:txBody>
          <a:bodyPr anchor="ctr"/>
          <a:lstStyle>
            <a:lvl1pPr algn="l">
              <a:defRPr sz="1000"/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7" name="내용 개체 틀 2"/>
          <p:cNvSpPr>
            <a:spLocks noGrp="1"/>
          </p:cNvSpPr>
          <p:nvPr>
            <p:ph idx="13" hasCustomPrompt="1"/>
          </p:nvPr>
        </p:nvSpPr>
        <p:spPr>
          <a:xfrm>
            <a:off x="376239" y="31399"/>
            <a:ext cx="1233486" cy="210705"/>
          </a:xfrm>
          <a:prstGeom prst="rect">
            <a:avLst/>
          </a:prstGeom>
        </p:spPr>
        <p:txBody>
          <a:bodyPr anchor="ctr"/>
          <a:lstStyle>
            <a:lvl1pPr marL="0" indent="0">
              <a:buNone/>
              <a:defRPr sz="9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lvl="0"/>
            <a:r>
              <a:rPr lang="en-US" altLang="ko-KR" dirty="0" smtClean="0"/>
              <a:t>ID</a:t>
            </a:r>
            <a:r>
              <a:rPr lang="ko-KR" altLang="en-US" dirty="0" smtClean="0"/>
              <a:t>입력란</a:t>
            </a:r>
            <a:endParaRPr lang="ko-KR" altLang="en-US" dirty="0"/>
          </a:p>
        </p:txBody>
      </p:sp>
      <p:sp>
        <p:nvSpPr>
          <p:cNvPr id="5" name="Rectangle 34"/>
          <p:cNvSpPr>
            <a:spLocks noChangeArrowheads="1"/>
          </p:cNvSpPr>
          <p:nvPr userDrawn="1"/>
        </p:nvSpPr>
        <p:spPr bwMode="auto">
          <a:xfrm>
            <a:off x="7638256" y="265339"/>
            <a:ext cx="2267744" cy="193675"/>
          </a:xfrm>
          <a:prstGeom prst="rect">
            <a:avLst/>
          </a:prstGeom>
          <a:solidFill>
            <a:schemeClr val="bg1">
              <a:lumMod val="50000"/>
            </a:schemeClr>
          </a:solidFill>
          <a:ln w="6350">
            <a:solidFill>
              <a:schemeClr val="tx1">
                <a:lumMod val="50000"/>
                <a:lumOff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8" name="텍스트 개체 틀 12"/>
          <p:cNvSpPr>
            <a:spLocks noGrp="1"/>
          </p:cNvSpPr>
          <p:nvPr>
            <p:ph type="body" sz="quarter" idx="10"/>
          </p:nvPr>
        </p:nvSpPr>
        <p:spPr>
          <a:xfrm>
            <a:off x="7638256" y="1236133"/>
            <a:ext cx="2207873" cy="5213654"/>
          </a:xfrm>
          <a:prstGeom prst="rect">
            <a:avLst/>
          </a:prstGeom>
        </p:spPr>
        <p:txBody>
          <a:bodyPr lIns="36000" rIns="0"/>
          <a:lstStyle>
            <a:lvl1pPr>
              <a:buFont typeface="+mj-ea"/>
              <a:buAutoNum type="circleNumDbPlain"/>
              <a:defRPr lang="ko-KR" altLang="en-US" sz="800" smtClean="0"/>
            </a:lvl1pPr>
            <a:lvl2pPr marL="355600" indent="-177800">
              <a:defRPr lang="ko-KR" altLang="en-US" sz="700" smtClean="0"/>
            </a:lvl2pPr>
            <a:lvl3pPr>
              <a:defRPr lang="ko-KR" altLang="en-US" sz="1050" smtClean="0"/>
            </a:lvl3pPr>
            <a:lvl4pPr>
              <a:defRPr lang="ko-KR" altLang="en-US" sz="1000" smtClean="0"/>
            </a:lvl4pPr>
            <a:lvl5pPr>
              <a:defRPr lang="ko-KR" altLang="en-US" sz="1000"/>
            </a:lvl5pPr>
          </a:lstStyle>
          <a:p>
            <a:pPr lvl="0"/>
            <a:r>
              <a:rPr lang="ko-KR" altLang="en-US" dirty="0" smtClean="0"/>
              <a:t>마스터 텍스트 스타일을 편집합니다</a:t>
            </a:r>
          </a:p>
          <a:p>
            <a:pPr lvl="1"/>
            <a:r>
              <a:rPr lang="ko-KR" altLang="en-US" dirty="0" smtClean="0"/>
              <a:t>둘째 수준</a:t>
            </a:r>
          </a:p>
        </p:txBody>
      </p:sp>
      <p:sp>
        <p:nvSpPr>
          <p:cNvPr id="10" name="Rectangle 34"/>
          <p:cNvSpPr>
            <a:spLocks noChangeArrowheads="1"/>
          </p:cNvSpPr>
          <p:nvPr userDrawn="1"/>
        </p:nvSpPr>
        <p:spPr bwMode="auto">
          <a:xfrm>
            <a:off x="7638256" y="1236132"/>
            <a:ext cx="2267744" cy="5304305"/>
          </a:xfrm>
          <a:prstGeom prst="rect">
            <a:avLst/>
          </a:prstGeom>
          <a:noFill/>
          <a:ln w="6350">
            <a:solidFill>
              <a:schemeClr val="bg1">
                <a:lumMod val="50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4" name="그림 개체 틀 3"/>
          <p:cNvSpPr>
            <a:spLocks noGrp="1"/>
          </p:cNvSpPr>
          <p:nvPr>
            <p:ph type="pic" sz="quarter" idx="15" hasCustomPrompt="1"/>
          </p:nvPr>
        </p:nvSpPr>
        <p:spPr>
          <a:xfrm>
            <a:off x="106817" y="351064"/>
            <a:ext cx="7438911" cy="6098723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/>
            </a:lvl1pPr>
          </a:lstStyle>
          <a:p>
            <a:r>
              <a:rPr lang="en-US" altLang="ko-KR" dirty="0" smtClean="0"/>
              <a:t>SCREEN</a:t>
            </a:r>
            <a:endParaRPr lang="ko-KR" altLang="en-US" dirty="0"/>
          </a:p>
        </p:txBody>
      </p:sp>
      <p:sp>
        <p:nvSpPr>
          <p:cNvPr id="9" name="Rectangle 34"/>
          <p:cNvSpPr>
            <a:spLocks noChangeArrowheads="1"/>
          </p:cNvSpPr>
          <p:nvPr userDrawn="1"/>
        </p:nvSpPr>
        <p:spPr bwMode="auto">
          <a:xfrm>
            <a:off x="7638256" y="481331"/>
            <a:ext cx="2267744" cy="718819"/>
          </a:xfrm>
          <a:prstGeom prst="rect">
            <a:avLst/>
          </a:prstGeom>
          <a:solidFill>
            <a:schemeClr val="bg1">
              <a:lumMod val="95000"/>
            </a:schemeClr>
          </a:solidFill>
          <a:ln w="6350">
            <a:solidFill>
              <a:schemeClr val="bg1">
                <a:lumMod val="95000"/>
              </a:schemeClr>
            </a:solidFill>
            <a:miter lim="800000"/>
            <a:headEnd/>
            <a:tailEnd/>
          </a:ln>
          <a:effectLst/>
        </p:spPr>
        <p:txBody>
          <a:bodyPr wrap="none" lIns="78830" tIns="39415" rIns="78830" bIns="39415" anchor="ctr"/>
          <a:lstStyle/>
          <a:p>
            <a:pPr algn="ctr">
              <a:spcBef>
                <a:spcPct val="50000"/>
              </a:spcBef>
              <a:defRPr/>
            </a:pPr>
            <a:r>
              <a:rPr lang="en-US" altLang="ko-KR" sz="800" dirty="0">
                <a:solidFill>
                  <a:prstClr val="white"/>
                </a:solidFill>
                <a:latin typeface="+mn-ea"/>
                <a:ea typeface="+mn-ea"/>
              </a:rPr>
              <a:t>Description </a:t>
            </a:r>
            <a:endParaRPr lang="en-US" sz="800" dirty="0">
              <a:solidFill>
                <a:prstClr val="white"/>
              </a:solidFill>
              <a:latin typeface="+mn-ea"/>
              <a:ea typeface="+mn-ea"/>
            </a:endParaRPr>
          </a:p>
        </p:txBody>
      </p:sp>
      <p:sp>
        <p:nvSpPr>
          <p:cNvPr id="11" name="텍스트 개체 틀 10"/>
          <p:cNvSpPr>
            <a:spLocks noGrp="1"/>
          </p:cNvSpPr>
          <p:nvPr>
            <p:ph type="body" sz="quarter" idx="16" hasCustomPrompt="1"/>
          </p:nvPr>
        </p:nvSpPr>
        <p:spPr>
          <a:xfrm>
            <a:off x="7637463" y="481013"/>
            <a:ext cx="2268537" cy="7000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900"/>
            </a:lvl1pPr>
            <a:lvl2pPr>
              <a:defRPr sz="1000"/>
            </a:lvl2pPr>
            <a:lvl3pPr>
              <a:defRPr sz="1000"/>
            </a:lvl3pPr>
            <a:lvl4pPr>
              <a:defRPr sz="1000"/>
            </a:lvl4pPr>
            <a:lvl5pPr>
              <a:defRPr sz="1000"/>
            </a:lvl5pPr>
          </a:lstStyle>
          <a:p>
            <a:pPr lvl="0"/>
            <a:r>
              <a:rPr lang="ko-KR" altLang="en-US" dirty="0" smtClean="0"/>
              <a:t>화면개요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0967785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표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제목 개체 틀 1"/>
          <p:cNvSpPr>
            <a:spLocks noGrp="1"/>
          </p:cNvSpPr>
          <p:nvPr>
            <p:ph type="title"/>
          </p:nvPr>
        </p:nvSpPr>
        <p:spPr>
          <a:xfrm>
            <a:off x="697015" y="2947307"/>
            <a:ext cx="8543925" cy="330147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algn="l">
              <a:defRPr sz="1800" b="0">
                <a:solidFill>
                  <a:schemeClr val="tx1">
                    <a:lumMod val="85000"/>
                    <a:lumOff val="15000"/>
                  </a:schemeClr>
                </a:solidFill>
                <a:latin typeface="HY헤드라인M" panose="02030600000101010101" pitchFamily="18" charset="-127"/>
                <a:ea typeface="HY헤드라인M" panose="02030600000101010101" pitchFamily="18" charset="-127"/>
              </a:defRPr>
            </a:lvl1pPr>
          </a:lstStyle>
          <a:p>
            <a:r>
              <a:rPr lang="ko-KR" altLang="en-US" dirty="0" smtClean="0"/>
              <a:t>마스터 제목 스타일 편집</a:t>
            </a:r>
            <a:endParaRPr lang="ko-KR" altLang="en-US" dirty="0"/>
          </a:p>
        </p:txBody>
      </p:sp>
      <p:sp>
        <p:nvSpPr>
          <p:cNvPr id="8" name="직사각형 7"/>
          <p:cNvSpPr/>
          <p:nvPr userDrawn="1"/>
        </p:nvSpPr>
        <p:spPr>
          <a:xfrm>
            <a:off x="697015" y="3318060"/>
            <a:ext cx="8599846" cy="1440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350"/>
          </a:p>
        </p:txBody>
      </p:sp>
      <p:sp>
        <p:nvSpPr>
          <p:cNvPr id="16" name="텍스트 개체 틀 2"/>
          <p:cNvSpPr>
            <a:spLocks noGrp="1"/>
          </p:cNvSpPr>
          <p:nvPr>
            <p:ph type="body" idx="1" hasCustomPrompt="1"/>
          </p:nvPr>
        </p:nvSpPr>
        <p:spPr>
          <a:xfrm>
            <a:off x="697015" y="3462792"/>
            <a:ext cx="8543925" cy="333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  <p:sp>
        <p:nvSpPr>
          <p:cNvPr id="10" name="텍스트 개체 틀 2"/>
          <p:cNvSpPr>
            <a:spLocks noGrp="1"/>
          </p:cNvSpPr>
          <p:nvPr>
            <p:ph type="body" idx="10" hasCustomPrompt="1"/>
          </p:nvPr>
        </p:nvSpPr>
        <p:spPr>
          <a:xfrm>
            <a:off x="697014" y="3926725"/>
            <a:ext cx="8543925" cy="333601"/>
          </a:xfrm>
          <a:prstGeom prst="rect">
            <a:avLst/>
          </a:prstGeom>
        </p:spPr>
        <p:txBody>
          <a:bodyPr>
            <a:normAutofit/>
          </a:bodyPr>
          <a:lstStyle>
            <a:lvl1pPr marL="0" indent="0" algn="l">
              <a:buNone/>
              <a:defRPr sz="120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altLang="ko-KR" dirty="0" smtClean="0"/>
              <a:t>Sub menu</a:t>
            </a:r>
            <a:endParaRPr lang="ko-KR" altLang="en-US" dirty="0" smtClean="0"/>
          </a:p>
        </p:txBody>
      </p:sp>
    </p:spTree>
    <p:extLst>
      <p:ext uri="{BB962C8B-B14F-4D97-AF65-F5344CB8AC3E}">
        <p14:creationId xmlns:p14="http://schemas.microsoft.com/office/powerpoint/2010/main" val="3719519480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jpeg"/><Relationship Id="rId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6.xml"/><Relationship Id="rId2" Type="http://schemas.openxmlformats.org/officeDocument/2006/relationships/slideLayout" Target="../slideLayouts/slideLayou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.jpeg"/><Relationship Id="rId5" Type="http://schemas.openxmlformats.org/officeDocument/2006/relationships/theme" Target="../theme/theme2.xml"/><Relationship Id="rId4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81038" y="365127"/>
            <a:ext cx="8543925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dirty="0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1038" y="1825625"/>
            <a:ext cx="8543925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81038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764DE79-268F-4C1A-8933-263129D2AF90}" type="datetimeFigureOut">
              <a:rPr lang="en-US" smtClean="0"/>
              <a:t>1/14/2019</a:t>
            </a:fld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996113" y="6356352"/>
            <a:ext cx="222885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8F63A3B-78C7-47BE-AE5E-E10140E04643}" type="slidenum">
              <a:rPr lang="en-US" smtClean="0"/>
              <a:t>‹#›</a:t>
            </a:fld>
            <a:endParaRPr lang="en-US" dirty="0"/>
          </a:p>
        </p:txBody>
      </p:sp>
      <p:pic>
        <p:nvPicPr>
          <p:cNvPr id="9" name="Picture 9"/>
          <p:cNvPicPr>
            <a:picLocks noChangeAspect="1" noChangeArrowheads="1"/>
          </p:cNvPicPr>
          <p:nvPr userDrawn="1"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1253" y="6588578"/>
            <a:ext cx="876264" cy="2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80769792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87" r:id="rId1"/>
    <p:sldLayoutId id="2147483703" r:id="rId2"/>
    <p:sldLayoutId id="2147483688" r:id="rId3"/>
  </p:sldLayoutIdLst>
  <p:timing>
    <p:tnLst>
      <p:par>
        <p:cTn id="1" dur="indefinite" restart="never" nodeType="tmRoot"/>
      </p:par>
    </p:tnLst>
  </p:timing>
  <p:hf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85000"/>
              <a:lumOff val="1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 userDrawn="1"/>
        </p:nvSpPr>
        <p:spPr>
          <a:xfrm>
            <a:off x="0" y="0"/>
            <a:ext cx="126000" cy="270000"/>
          </a:xfrm>
          <a:prstGeom prst="rect">
            <a:avLst/>
          </a:prstGeom>
          <a:solidFill>
            <a:srgbClr val="E66914"/>
          </a:solidFill>
          <a:ln>
            <a:solidFill>
              <a:srgbClr val="E669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 userDrawn="1"/>
        </p:nvSpPr>
        <p:spPr>
          <a:xfrm>
            <a:off x="162340" y="1643"/>
            <a:ext cx="1507434" cy="270000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/>
          <p:cNvSpPr txBox="1"/>
          <p:nvPr userDrawn="1"/>
        </p:nvSpPr>
        <p:spPr>
          <a:xfrm>
            <a:off x="126000" y="4729"/>
            <a:ext cx="320922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chemeClr val="bg1">
                    <a:lumMod val="95000"/>
                  </a:schemeClr>
                </a:solidFill>
              </a:rPr>
              <a:t>ID</a:t>
            </a:r>
            <a:endParaRPr lang="ko-KR" altLang="en-US" sz="1000" b="1" dirty="0">
              <a:solidFill>
                <a:schemeClr val="bg1">
                  <a:lumMod val="95000"/>
                </a:schemeClr>
              </a:solidFill>
            </a:endParaRPr>
          </a:p>
        </p:txBody>
      </p:sp>
      <p:cxnSp>
        <p:nvCxnSpPr>
          <p:cNvPr id="12" name="직선 연결선 11"/>
          <p:cNvCxnSpPr/>
          <p:nvPr userDrawn="1"/>
        </p:nvCxnSpPr>
        <p:spPr>
          <a:xfrm>
            <a:off x="1647825" y="270000"/>
            <a:ext cx="8239125" cy="0"/>
          </a:xfrm>
          <a:prstGeom prst="line">
            <a:avLst/>
          </a:prstGeom>
          <a:ln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3" name="Picture 9"/>
          <p:cNvPicPr>
            <a:picLocks noChangeAspect="1" noChangeArrowheads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 bwMode="auto">
          <a:xfrm>
            <a:off x="8971253" y="6588578"/>
            <a:ext cx="876264" cy="23658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5" name="슬라이드 번호 개체 틀 4"/>
          <p:cNvSpPr txBox="1">
            <a:spLocks/>
          </p:cNvSpPr>
          <p:nvPr userDrawn="1"/>
        </p:nvSpPr>
        <p:spPr>
          <a:xfrm>
            <a:off x="4751786" y="6637564"/>
            <a:ext cx="402431" cy="217262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 marL="0" algn="ctr" defTabSz="914400" rtl="0" eaLnBrk="1" latinLnBrk="1" hangingPunct="1">
              <a:defRPr sz="9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1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fld id="{05A2CC46-5A7B-49E0-82A6-014325AC26DB}" type="slidenum">
              <a:rPr lang="ko-KR" altLang="en-US" smtClean="0"/>
              <a:pPr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1154007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702" r:id="rId2"/>
    <p:sldLayoutId id="2147483705" r:id="rId3"/>
    <p:sldLayoutId id="2147483704" r:id="rId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5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5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5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5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5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5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6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6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6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5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5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6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5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5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5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5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5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5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6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6.xml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6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6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6.xml"/></Relationships>
</file>

<file path=ppt/slides/_rels/slide4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6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5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5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5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5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5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5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1004888" y="3087106"/>
            <a:ext cx="7886700" cy="994172"/>
          </a:xfrm>
        </p:spPr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플랫폼 화면설계서</a:t>
            </a:r>
            <a:endParaRPr lang="ko-KR" altLang="en-US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정보사업단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0"/>
          </p:nvPr>
        </p:nvSpPr>
        <p:spPr/>
        <p:txBody>
          <a:bodyPr/>
          <a:lstStyle/>
          <a:p>
            <a:r>
              <a:rPr lang="en-US" altLang="ko-KR" dirty="0" smtClean="0"/>
              <a:t>2019.01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154831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.4 Tap Menu</a:t>
            </a:r>
            <a:endParaRPr lang="ko-KR" altLang="en-US" dirty="0"/>
          </a:p>
        </p:txBody>
      </p:sp>
      <p:sp>
        <p:nvSpPr>
          <p:cNvPr id="5" name="내용 개체 틀 4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COM_LNB_01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Tap Menu</a:t>
            </a:r>
            <a:r>
              <a:rPr lang="ko-KR" altLang="en-US" dirty="0" smtClean="0"/>
              <a:t>는 </a:t>
            </a:r>
            <a:r>
              <a:rPr lang="en-US" altLang="ko-KR" dirty="0" smtClean="0"/>
              <a:t>depth 2</a:t>
            </a:r>
            <a:r>
              <a:rPr lang="ko-KR" altLang="en-US" dirty="0" smtClean="0"/>
              <a:t>의 정보를 나열할 때 사용</a:t>
            </a:r>
            <a:r>
              <a:rPr lang="en-US" altLang="ko-KR" dirty="0" smtClean="0"/>
              <a:t>. Depth2</a:t>
            </a:r>
            <a:r>
              <a:rPr lang="ko-KR" altLang="en-US" dirty="0" smtClean="0"/>
              <a:t>가</a:t>
            </a:r>
            <a:r>
              <a:rPr lang="en-US" altLang="ko-KR" dirty="0" smtClean="0"/>
              <a:t> </a:t>
            </a:r>
            <a:r>
              <a:rPr lang="ko-KR" altLang="en-US" dirty="0" err="1" smtClean="0"/>
              <a:t>필요없는</a:t>
            </a:r>
            <a:r>
              <a:rPr lang="ko-KR" altLang="en-US" dirty="0" smtClean="0"/>
              <a:t> 화면의 경우 </a:t>
            </a:r>
            <a:r>
              <a:rPr lang="en-US" altLang="ko-KR" dirty="0" smtClean="0"/>
              <a:t>tab menu</a:t>
            </a:r>
            <a:r>
              <a:rPr lang="ko-KR" altLang="en-US" dirty="0" smtClean="0"/>
              <a:t>가 없다</a:t>
            </a:r>
            <a:endParaRPr lang="en-US" altLang="ko-KR" dirty="0" smtClean="0"/>
          </a:p>
          <a:p>
            <a:r>
              <a:rPr lang="ko-KR" altLang="en-US" dirty="0" smtClean="0"/>
              <a:t>현재페이지는 색상을 구분한다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8" name="그림 개체 틀 7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555" r="-111"/>
          <a:stretch/>
        </p:blipFill>
        <p:spPr>
          <a:xfrm>
            <a:off x="105858" y="2525933"/>
            <a:ext cx="7439025" cy="1944902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직사각형 3"/>
          <p:cNvSpPr/>
          <p:nvPr/>
        </p:nvSpPr>
        <p:spPr>
          <a:xfrm>
            <a:off x="1309217" y="2819400"/>
            <a:ext cx="5015383" cy="42333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251308" y="27504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3709508" y="29621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7" name="TextBox 6"/>
          <p:cNvSpPr txBox="1"/>
          <p:nvPr/>
        </p:nvSpPr>
        <p:spPr>
          <a:xfrm>
            <a:off x="537453" y="3223210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Depth 1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195448" y="2627346"/>
            <a:ext cx="678391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000" b="1" dirty="0" smtClean="0">
                <a:solidFill>
                  <a:srgbClr val="FF0000"/>
                </a:solidFill>
              </a:rPr>
              <a:t>Depth 2</a:t>
            </a:r>
            <a:endParaRPr lang="ko-KR" altLang="en-US" sz="1000" b="1" dirty="0">
              <a:solidFill>
                <a:srgbClr val="FF0000"/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220070" y="3109252"/>
            <a:ext cx="381063" cy="50601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5647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.5 Control Panel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COM_CTRLPNL_01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Control </a:t>
            </a:r>
            <a:r>
              <a:rPr lang="ko-KR" altLang="en-US" dirty="0" smtClean="0"/>
              <a:t>패널은 </a:t>
            </a:r>
            <a:r>
              <a:rPr lang="en-US" altLang="ko-KR" dirty="0" smtClean="0"/>
              <a:t>Content</a:t>
            </a:r>
            <a:r>
              <a:rPr lang="ko-KR" altLang="en-US" dirty="0" smtClean="0"/>
              <a:t>와 직접적으로 연관된 작업을 지원하는 </a:t>
            </a:r>
            <a:r>
              <a:rPr lang="ko-KR" altLang="en-US" dirty="0" err="1" smtClean="0"/>
              <a:t>툴바임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운영관련 </a:t>
            </a:r>
            <a:r>
              <a:rPr lang="en-US" altLang="ko-KR" dirty="0" smtClean="0"/>
              <a:t>Alert </a:t>
            </a:r>
            <a:r>
              <a:rPr lang="ko-KR" altLang="en-US" dirty="0" smtClean="0"/>
              <a:t>메시지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운영지원 툴</a:t>
            </a:r>
            <a:endParaRPr lang="en-US" altLang="ko-KR" dirty="0" smtClean="0"/>
          </a:p>
          <a:p>
            <a:pPr marL="355600" lvl="1" indent="-84138"/>
            <a:r>
              <a:rPr lang="ko-KR" altLang="en-US" dirty="0" smtClean="0"/>
              <a:t>관리종목</a:t>
            </a:r>
            <a:r>
              <a:rPr lang="en-US" altLang="ko-KR" dirty="0" smtClean="0"/>
              <a:t>/</a:t>
            </a:r>
            <a:r>
              <a:rPr lang="ko-KR" altLang="en-US" dirty="0" smtClean="0"/>
              <a:t>관심종목 리스트</a:t>
            </a:r>
            <a:endParaRPr lang="en-US" altLang="ko-KR" dirty="0" smtClean="0"/>
          </a:p>
          <a:p>
            <a:pPr marL="0" indent="-185738"/>
            <a:r>
              <a:rPr lang="en-US" altLang="ko-KR" dirty="0" smtClean="0"/>
              <a:t>‘</a:t>
            </a:r>
            <a:r>
              <a:rPr lang="ko-KR" altLang="en-US" dirty="0" smtClean="0"/>
              <a:t>닫기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버튼 클릭 시 컨트롤패널 최소화</a:t>
            </a:r>
            <a:endParaRPr lang="en-US" altLang="ko-KR" dirty="0" smtClean="0"/>
          </a:p>
          <a:p>
            <a:pPr marL="0" indent="-185738"/>
            <a:r>
              <a:rPr lang="en-US" altLang="ko-KR" dirty="0" smtClean="0"/>
              <a:t>‘</a:t>
            </a:r>
            <a:r>
              <a:rPr lang="ko-KR" altLang="en-US" dirty="0" smtClean="0"/>
              <a:t>설정</a:t>
            </a:r>
            <a:r>
              <a:rPr lang="en-US" altLang="ko-KR" dirty="0" smtClean="0"/>
              <a:t>’</a:t>
            </a:r>
            <a:r>
              <a:rPr lang="ko-KR" altLang="en-US" dirty="0" smtClean="0"/>
              <a:t>버튼 클릭 시 컨트롤패널 보여주기</a:t>
            </a:r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5" r="-2"/>
          <a:stretch/>
        </p:blipFill>
        <p:spPr>
          <a:xfrm>
            <a:off x="263269" y="1968500"/>
            <a:ext cx="3333342" cy="4481287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9" name="그림 개체 틀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65"/>
          <a:stretch/>
        </p:blipFill>
        <p:spPr>
          <a:xfrm>
            <a:off x="4008711" y="1952369"/>
            <a:ext cx="3333342" cy="4497418"/>
          </a:xfrm>
          <a:prstGeom prst="rect">
            <a:avLst/>
          </a:prstGeo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타원 3"/>
          <p:cNvSpPr/>
          <p:nvPr/>
        </p:nvSpPr>
        <p:spPr>
          <a:xfrm>
            <a:off x="3395133" y="2311400"/>
            <a:ext cx="201478" cy="20147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6"/>
          </p:cNvCxnSpPr>
          <p:nvPr/>
        </p:nvCxnSpPr>
        <p:spPr>
          <a:xfrm flipV="1">
            <a:off x="3596611" y="2311400"/>
            <a:ext cx="3650856" cy="100739"/>
          </a:xfrm>
          <a:prstGeom prst="bentConnector3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타원 20"/>
          <p:cNvSpPr/>
          <p:nvPr/>
        </p:nvSpPr>
        <p:spPr>
          <a:xfrm>
            <a:off x="7067881" y="2454474"/>
            <a:ext cx="201478" cy="20147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2" name="꺾인 연결선 21"/>
          <p:cNvCxnSpPr>
            <a:stCxn id="21" idx="4"/>
          </p:cNvCxnSpPr>
          <p:nvPr/>
        </p:nvCxnSpPr>
        <p:spPr>
          <a:xfrm rot="5400000">
            <a:off x="3394425" y="2288725"/>
            <a:ext cx="3406969" cy="4141423"/>
          </a:xfrm>
          <a:prstGeom prst="bentConnector2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6" name="직사각형 25"/>
          <p:cNvSpPr/>
          <p:nvPr/>
        </p:nvSpPr>
        <p:spPr>
          <a:xfrm>
            <a:off x="2379132" y="2568774"/>
            <a:ext cx="1116739" cy="3294322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타원 31"/>
          <p:cNvSpPr/>
          <p:nvPr/>
        </p:nvSpPr>
        <p:spPr>
          <a:xfrm>
            <a:off x="2310189" y="24998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33" name="타원 32"/>
          <p:cNvSpPr/>
          <p:nvPr/>
        </p:nvSpPr>
        <p:spPr>
          <a:xfrm>
            <a:off x="5353096" y="231140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34" name="타원 33"/>
          <p:cNvSpPr/>
          <p:nvPr/>
        </p:nvSpPr>
        <p:spPr>
          <a:xfrm>
            <a:off x="5284153" y="59939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5294312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.6 Content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COM_CONT_01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컨텐츠</a:t>
            </a:r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24124" y="1886465"/>
            <a:ext cx="5939482" cy="4563322"/>
          </a:xfrm>
          <a:ln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u="sng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u="sng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u="sng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u="sng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7" name="직사각형 16"/>
          <p:cNvSpPr/>
          <p:nvPr/>
        </p:nvSpPr>
        <p:spPr>
          <a:xfrm>
            <a:off x="1374845" y="2048933"/>
            <a:ext cx="4865087" cy="4400854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1311759" y="197999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5440104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.7 Footer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COM_FTR_01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Footer</a:t>
            </a:r>
            <a:r>
              <a:rPr lang="ko-KR" altLang="en-US" dirty="0" smtClean="0"/>
              <a:t>에는 사용자 도움말 및 연락처</a:t>
            </a:r>
            <a:r>
              <a:rPr lang="en-US" altLang="ko-KR" dirty="0" smtClean="0"/>
              <a:t>, Family Site</a:t>
            </a:r>
            <a:r>
              <a:rPr lang="ko-KR" altLang="en-US" dirty="0" smtClean="0"/>
              <a:t>를 표시한다</a:t>
            </a:r>
            <a:endParaRPr lang="ko-KR" altLang="en-US" dirty="0"/>
          </a:p>
        </p:txBody>
      </p:sp>
      <p:pic>
        <p:nvPicPr>
          <p:cNvPr id="10" name="그림 개체 틀 9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2347" t="-5038" r="1418" b="8341"/>
          <a:stretch/>
        </p:blipFill>
        <p:spPr>
          <a:xfrm>
            <a:off x="106963" y="3049545"/>
            <a:ext cx="7439025" cy="3048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9" name="그룹 8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17" name="타원 16"/>
          <p:cNvSpPr/>
          <p:nvPr/>
        </p:nvSpPr>
        <p:spPr>
          <a:xfrm>
            <a:off x="80719" y="298060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2647622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3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276844" cy="333601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.1 </a:t>
            </a:r>
            <a:r>
              <a:rPr lang="ko-KR" altLang="en-US" b="1" dirty="0" smtClean="0"/>
              <a:t>지수 운용 관리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771152" y="3768165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3.1.1 </a:t>
            </a:r>
            <a:r>
              <a:rPr lang="ko-KR" altLang="en-US" sz="1100" dirty="0" smtClean="0"/>
              <a:t>지수  </a:t>
            </a:r>
            <a:r>
              <a:rPr lang="ko-KR" altLang="en-US" sz="1100" dirty="0" err="1" smtClean="0"/>
              <a:t>대시보드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  <p:sp>
        <p:nvSpPr>
          <p:cNvPr id="5" name="텍스트 개체 틀 7"/>
          <p:cNvSpPr txBox="1">
            <a:spLocks/>
          </p:cNvSpPr>
          <p:nvPr/>
        </p:nvSpPr>
        <p:spPr>
          <a:xfrm>
            <a:off x="771152" y="4101766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3.1.2 </a:t>
            </a:r>
            <a:r>
              <a:rPr lang="ko-KR" altLang="en-US" sz="1100" dirty="0" smtClean="0"/>
              <a:t>지수  관리 목록</a:t>
            </a:r>
            <a:endParaRPr lang="ko-KR" altLang="en-US" sz="1100" dirty="0"/>
          </a:p>
        </p:txBody>
      </p:sp>
      <p:sp>
        <p:nvSpPr>
          <p:cNvPr id="8" name="텍스트 개체 틀 7"/>
          <p:cNvSpPr txBox="1">
            <a:spLocks/>
          </p:cNvSpPr>
          <p:nvPr/>
        </p:nvSpPr>
        <p:spPr>
          <a:xfrm>
            <a:off x="771152" y="4435367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3.1.3 </a:t>
            </a:r>
            <a:r>
              <a:rPr lang="ko-KR" altLang="en-US" sz="1100" dirty="0" smtClean="0"/>
              <a:t>지수 기본정보</a:t>
            </a:r>
            <a:endParaRPr lang="ko-KR" altLang="en-US" sz="1100" dirty="0"/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771152" y="4768968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3.1.4 </a:t>
            </a:r>
            <a:r>
              <a:rPr lang="ko-KR" altLang="en-US" sz="1100" dirty="0" smtClean="0"/>
              <a:t>지수 분석정보</a:t>
            </a:r>
            <a:endParaRPr lang="ko-KR" altLang="en-US" sz="1100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771152" y="5102569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3.1.5 </a:t>
            </a:r>
            <a:r>
              <a:rPr lang="ko-KR" altLang="en-US" sz="1100" dirty="0" smtClean="0"/>
              <a:t>지수 종목 비중정보</a:t>
            </a:r>
            <a:endParaRPr lang="ko-KR" altLang="en-US" sz="1100" dirty="0"/>
          </a:p>
        </p:txBody>
      </p:sp>
      <p:sp>
        <p:nvSpPr>
          <p:cNvPr id="12" name="텍스트 개체 틀 7"/>
          <p:cNvSpPr txBox="1">
            <a:spLocks/>
          </p:cNvSpPr>
          <p:nvPr/>
        </p:nvSpPr>
        <p:spPr>
          <a:xfrm>
            <a:off x="771152" y="5436170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3.1.6 </a:t>
            </a:r>
            <a:r>
              <a:rPr lang="ko-KR" altLang="en-US" sz="1100" dirty="0" smtClean="0"/>
              <a:t>지수 종목 상세</a:t>
            </a:r>
            <a:endParaRPr lang="ko-KR" altLang="en-US" sz="1100" dirty="0"/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771151" y="5769771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3.1.7 </a:t>
            </a:r>
            <a:r>
              <a:rPr lang="ko-KR" altLang="en-US" sz="1100" dirty="0" smtClean="0"/>
              <a:t>지수 조치 현황</a:t>
            </a:r>
            <a:endParaRPr lang="ko-KR" altLang="en-US" sz="1100" dirty="0"/>
          </a:p>
        </p:txBody>
      </p:sp>
      <p:sp>
        <p:nvSpPr>
          <p:cNvPr id="14" name="텍스트 개체 틀 7"/>
          <p:cNvSpPr txBox="1">
            <a:spLocks/>
          </p:cNvSpPr>
          <p:nvPr/>
        </p:nvSpPr>
        <p:spPr>
          <a:xfrm>
            <a:off x="771151" y="6090758"/>
            <a:ext cx="2393083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3.1.7 </a:t>
            </a:r>
            <a:r>
              <a:rPr lang="ko-KR" altLang="en-US" sz="1100" dirty="0" smtClean="0"/>
              <a:t>종목별 편입지수 목록</a:t>
            </a:r>
            <a:endParaRPr lang="ko-KR" altLang="en-US" sz="1100" dirty="0"/>
          </a:p>
        </p:txBody>
      </p:sp>
      <p:sp>
        <p:nvSpPr>
          <p:cNvPr id="15" name="텍스트 개체 틀 6"/>
          <p:cNvSpPr>
            <a:spLocks noGrp="1"/>
          </p:cNvSpPr>
          <p:nvPr>
            <p:ph type="body" idx="1"/>
          </p:nvPr>
        </p:nvSpPr>
        <p:spPr>
          <a:xfrm>
            <a:off x="3238377" y="3458670"/>
            <a:ext cx="2528109" cy="333601"/>
          </a:xfrm>
        </p:spPr>
        <p:txBody>
          <a:bodyPr/>
          <a:lstStyle/>
          <a:p>
            <a:r>
              <a:rPr lang="en-US" altLang="ko-KR" b="1" dirty="0"/>
              <a:t>3</a:t>
            </a:r>
            <a:r>
              <a:rPr lang="en-US" altLang="ko-KR" b="1" dirty="0" smtClean="0"/>
              <a:t>.2 </a:t>
            </a:r>
            <a:r>
              <a:rPr lang="ko-KR" altLang="en-US" b="1" dirty="0" smtClean="0"/>
              <a:t>지수 등록 관리</a:t>
            </a:r>
            <a:r>
              <a:rPr lang="en-US" altLang="ko-KR" b="1" dirty="0" smtClean="0"/>
              <a:t> </a:t>
            </a:r>
            <a:endParaRPr lang="ko-KR" altLang="en-US" b="1" dirty="0"/>
          </a:p>
        </p:txBody>
      </p:sp>
      <p:sp>
        <p:nvSpPr>
          <p:cNvPr id="16" name="텍스트 개체 틀 7"/>
          <p:cNvSpPr txBox="1">
            <a:spLocks/>
          </p:cNvSpPr>
          <p:nvPr/>
        </p:nvSpPr>
        <p:spPr>
          <a:xfrm>
            <a:off x="3328990" y="3764043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3.2.1 </a:t>
            </a:r>
            <a:r>
              <a:rPr lang="ko-KR" altLang="en-US" sz="1100" dirty="0" smtClean="0"/>
              <a:t>지수  신규등록</a:t>
            </a:r>
            <a:r>
              <a:rPr lang="en-US" altLang="ko-KR" sz="1100" dirty="0" smtClean="0"/>
              <a:t> </a:t>
            </a:r>
            <a:endParaRPr lang="ko-KR" altLang="en-US" sz="1100" dirty="0"/>
          </a:p>
        </p:txBody>
      </p:sp>
      <p:sp>
        <p:nvSpPr>
          <p:cNvPr id="17" name="텍스트 개체 틀 7"/>
          <p:cNvSpPr txBox="1">
            <a:spLocks/>
          </p:cNvSpPr>
          <p:nvPr/>
        </p:nvSpPr>
        <p:spPr>
          <a:xfrm>
            <a:off x="3328990" y="4097644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3.2.2 </a:t>
            </a:r>
            <a:r>
              <a:rPr lang="ko-KR" altLang="en-US" sz="1100" dirty="0"/>
              <a:t>지수 신규 등록 팝업</a:t>
            </a:r>
          </a:p>
        </p:txBody>
      </p:sp>
      <p:sp>
        <p:nvSpPr>
          <p:cNvPr id="18" name="텍스트 개체 틀 7"/>
          <p:cNvSpPr txBox="1">
            <a:spLocks/>
          </p:cNvSpPr>
          <p:nvPr/>
        </p:nvSpPr>
        <p:spPr>
          <a:xfrm>
            <a:off x="3328990" y="4431245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3.2.3 </a:t>
            </a:r>
            <a:r>
              <a:rPr lang="ko-KR" altLang="en-US" sz="1100" dirty="0"/>
              <a:t>지수 플랫폼 연동 신청</a:t>
            </a:r>
            <a:r>
              <a:rPr lang="en-US" altLang="ko-KR" sz="1100" dirty="0"/>
              <a:t>(</a:t>
            </a:r>
            <a:r>
              <a:rPr lang="ko-KR" altLang="en-US" sz="1100" dirty="0"/>
              <a:t>연동신청 전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  <p:sp>
        <p:nvSpPr>
          <p:cNvPr id="19" name="텍스트 개체 틀 7"/>
          <p:cNvSpPr txBox="1">
            <a:spLocks/>
          </p:cNvSpPr>
          <p:nvPr/>
        </p:nvSpPr>
        <p:spPr>
          <a:xfrm>
            <a:off x="3328990" y="4764846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3.2.4 </a:t>
            </a:r>
            <a:r>
              <a:rPr lang="ko-KR" altLang="en-US" sz="1100" dirty="0"/>
              <a:t>지수 등록내용 수정 </a:t>
            </a:r>
            <a:r>
              <a:rPr lang="en-US" altLang="ko-KR" sz="1100" dirty="0"/>
              <a:t>(</a:t>
            </a:r>
            <a:r>
              <a:rPr lang="ko-KR" altLang="en-US" sz="1100" dirty="0"/>
              <a:t>연동신청 후</a:t>
            </a:r>
            <a:r>
              <a:rPr lang="en-US" altLang="ko-KR" sz="1100" dirty="0"/>
              <a:t>) </a:t>
            </a:r>
            <a:endParaRPr lang="ko-KR" altLang="en-US" sz="1100" dirty="0"/>
          </a:p>
        </p:txBody>
      </p:sp>
      <p:sp>
        <p:nvSpPr>
          <p:cNvPr id="20" name="텍스트 개체 틀 7"/>
          <p:cNvSpPr txBox="1">
            <a:spLocks/>
          </p:cNvSpPr>
          <p:nvPr/>
        </p:nvSpPr>
        <p:spPr>
          <a:xfrm>
            <a:off x="3328990" y="5098447"/>
            <a:ext cx="2861732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1100" dirty="0" smtClean="0"/>
              <a:t>3.2.5 </a:t>
            </a:r>
            <a:r>
              <a:rPr lang="ko-KR" altLang="en-US" sz="1100" dirty="0"/>
              <a:t>지수 플랫폼 연동 확인</a:t>
            </a:r>
            <a:r>
              <a:rPr lang="en-US" altLang="ko-KR" sz="1100" dirty="0"/>
              <a:t>(</a:t>
            </a:r>
            <a:r>
              <a:rPr lang="ko-KR" altLang="en-US" sz="1100" dirty="0"/>
              <a:t>연동 완료</a:t>
            </a:r>
            <a:r>
              <a:rPr lang="en-US" altLang="ko-KR" sz="1100" dirty="0"/>
              <a:t>)</a:t>
            </a:r>
            <a:endParaRPr lang="ko-KR" altLang="en-US" sz="1100" dirty="0"/>
          </a:p>
        </p:txBody>
      </p:sp>
    </p:spTree>
    <p:extLst>
      <p:ext uri="{BB962C8B-B14F-4D97-AF65-F5344CB8AC3E}">
        <p14:creationId xmlns:p14="http://schemas.microsoft.com/office/powerpoint/2010/main" val="11932337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3.1.1 </a:t>
            </a:r>
            <a:r>
              <a:rPr lang="ko-KR" altLang="en-US" dirty="0" smtClean="0"/>
              <a:t>지수관리 </a:t>
            </a:r>
            <a:r>
              <a:rPr lang="ko-KR" altLang="en-US" dirty="0" err="1" smtClean="0"/>
              <a:t>대시보드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IDX_MNG_01</a:t>
            </a:r>
            <a:endParaRPr lang="ko-KR" altLang="en-US" sz="900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대표 지수 </a:t>
            </a:r>
            <a:r>
              <a:rPr lang="en-US" altLang="ko-KR" dirty="0" smtClean="0"/>
              <a:t>3</a:t>
            </a:r>
            <a:r>
              <a:rPr lang="ko-KR" altLang="en-US" dirty="0" smtClean="0"/>
              <a:t>종에 대한 현황을 그래프와 함께 보여준다</a:t>
            </a:r>
            <a:r>
              <a:rPr lang="en-US" altLang="ko-KR" dirty="0" smtClean="0"/>
              <a:t>.</a:t>
            </a:r>
          </a:p>
          <a:p>
            <a:pPr marL="355600" lvl="1" indent="-134938"/>
            <a:r>
              <a:rPr lang="ko-KR" altLang="en-US" dirty="0" smtClean="0"/>
              <a:t>가장 최근의 지수</a:t>
            </a:r>
            <a:endParaRPr lang="en-US" altLang="ko-KR" dirty="0" smtClean="0"/>
          </a:p>
          <a:p>
            <a:pPr marL="355600" lvl="1" indent="-134938"/>
            <a:r>
              <a:rPr lang="ko-KR" altLang="en-US" dirty="0" smtClean="0"/>
              <a:t>가장 성과가 좋은 지수</a:t>
            </a:r>
            <a:endParaRPr lang="en-US" altLang="ko-KR" dirty="0" smtClean="0"/>
          </a:p>
          <a:p>
            <a:pPr marL="355600" lvl="1" indent="-134938"/>
            <a:r>
              <a:rPr lang="en-US" altLang="ko-KR" dirty="0" smtClean="0"/>
              <a:t>ETP</a:t>
            </a:r>
            <a:r>
              <a:rPr lang="ko-KR" altLang="en-US" dirty="0" smtClean="0"/>
              <a:t>규모가 가장 큰 지수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발표지수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산출지수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조회요청 건수 </a:t>
            </a:r>
            <a:r>
              <a:rPr lang="en-US" altLang="ko-KR" dirty="0" smtClean="0"/>
              <a:t>Summary</a:t>
            </a:r>
          </a:p>
          <a:p>
            <a:pPr marL="0" indent="-236538"/>
            <a:r>
              <a:rPr lang="ko-KR" altLang="en-US" dirty="0" smtClean="0"/>
              <a:t>세부정보 공개 요청 리스트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지수사업자가 직접 요청에 대한 허가</a:t>
            </a:r>
            <a:r>
              <a:rPr lang="en-US" altLang="ko-KR" dirty="0" smtClean="0"/>
              <a:t>/</a:t>
            </a:r>
            <a:r>
              <a:rPr lang="ko-KR" altLang="en-US" dirty="0" smtClean="0"/>
              <a:t>불허를 선택한다</a:t>
            </a:r>
            <a:endParaRPr lang="en-US" altLang="ko-KR" dirty="0" smtClean="0"/>
          </a:p>
          <a:p>
            <a:pPr marL="0" indent="-236538"/>
            <a:r>
              <a:rPr lang="ko-KR" altLang="en-US" dirty="0" smtClean="0"/>
              <a:t>아이콘을 클릭하면 지수정보 조회페이지</a:t>
            </a:r>
            <a:r>
              <a:rPr lang="en-US" altLang="ko-KR" dirty="0" smtClean="0"/>
              <a:t>(ID: IDX_MNG_03)</a:t>
            </a:r>
            <a:r>
              <a:rPr lang="ko-KR" altLang="en-US" dirty="0" smtClean="0"/>
              <a:t>로 이동한다</a:t>
            </a:r>
            <a:endParaRPr lang="en-US" altLang="ko-KR" dirty="0" smtClean="0"/>
          </a:p>
          <a:p>
            <a:pPr marL="0" indent="-236538"/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12" name="텍스트 개체 틀 11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지수사업자용 </a:t>
            </a:r>
            <a:r>
              <a:rPr lang="ko-KR" altLang="en-US" dirty="0"/>
              <a:t>지수관리 </a:t>
            </a:r>
            <a:r>
              <a:rPr lang="en-US" altLang="ko-KR" dirty="0"/>
              <a:t>Dashboard. </a:t>
            </a:r>
            <a:endParaRPr lang="en-US" altLang="ko-KR" dirty="0" smtClean="0"/>
          </a:p>
          <a:p>
            <a:pPr algn="ctr"/>
            <a:r>
              <a:rPr lang="ko-KR" altLang="en-US" dirty="0" smtClean="0"/>
              <a:t>관리하는 </a:t>
            </a:r>
            <a:r>
              <a:rPr lang="ko-KR" altLang="en-US" dirty="0"/>
              <a:t>지수의 전반의 내용을 확인</a:t>
            </a:r>
          </a:p>
        </p:txBody>
      </p:sp>
      <p:sp>
        <p:nvSpPr>
          <p:cNvPr id="7" name="타원 6"/>
          <p:cNvSpPr/>
          <p:nvPr/>
        </p:nvSpPr>
        <p:spPr>
          <a:xfrm>
            <a:off x="1609725" y="16243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609725" y="28774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609725" y="36733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528858" y="43421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191089" y="123613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073400" y="1405466"/>
            <a:ext cx="210458" cy="21045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3663527" y="1135379"/>
            <a:ext cx="832273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/>
              <a:t>IDX_MNG_03</a:t>
            </a:r>
            <a:endParaRPr lang="ko-KR" altLang="en-US" sz="800"/>
          </a:p>
        </p:txBody>
      </p:sp>
      <p:cxnSp>
        <p:nvCxnSpPr>
          <p:cNvPr id="18" name="꺾인 연결선 17"/>
          <p:cNvCxnSpPr>
            <a:stCxn id="13" idx="6"/>
            <a:endCxn id="16" idx="1"/>
          </p:cNvCxnSpPr>
          <p:nvPr/>
        </p:nvCxnSpPr>
        <p:spPr>
          <a:xfrm flipV="1">
            <a:off x="3283858" y="1228512"/>
            <a:ext cx="379669" cy="282183"/>
          </a:xfrm>
          <a:prstGeom prst="bentConnector3">
            <a:avLst/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10831816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3.1.2 </a:t>
            </a:r>
            <a:r>
              <a:rPr lang="ko-KR" altLang="en-US" dirty="0" smtClean="0"/>
              <a:t>지수 관리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관리지수 </a:t>
            </a:r>
            <a:r>
              <a:rPr lang="ko-KR" altLang="en-US" dirty="0" err="1" smtClean="0"/>
              <a:t>총갯수</a:t>
            </a:r>
            <a:endParaRPr lang="en-US" altLang="ko-KR" dirty="0" smtClean="0"/>
          </a:p>
          <a:p>
            <a:r>
              <a:rPr lang="ko-KR" altLang="en-US" dirty="0" smtClean="0"/>
              <a:t>테이블의 모든 항목은 오름차순</a:t>
            </a:r>
            <a:r>
              <a:rPr lang="en-US" altLang="ko-KR" dirty="0" smtClean="0"/>
              <a:t>/</a:t>
            </a:r>
            <a:r>
              <a:rPr lang="ko-KR" altLang="en-US" dirty="0" smtClean="0"/>
              <a:t>내림차순이 </a:t>
            </a:r>
            <a:r>
              <a:rPr lang="ko-KR" altLang="en-US" dirty="0" err="1" smtClean="0"/>
              <a:t>가능해야함</a:t>
            </a:r>
            <a:endParaRPr lang="en-US" altLang="ko-KR" dirty="0" smtClean="0"/>
          </a:p>
          <a:p>
            <a:r>
              <a:rPr lang="ko-KR" altLang="en-US" dirty="0" smtClean="0"/>
              <a:t>발표</a:t>
            </a:r>
            <a:r>
              <a:rPr lang="en-US" altLang="ko-KR" dirty="0" smtClean="0"/>
              <a:t>/</a:t>
            </a:r>
            <a:r>
              <a:rPr lang="ko-KR" altLang="en-US" dirty="0" smtClean="0"/>
              <a:t>연동 </a:t>
            </a:r>
            <a:r>
              <a:rPr lang="ko-KR" altLang="en-US" dirty="0" err="1" smtClean="0"/>
              <a:t>두가지</a:t>
            </a:r>
            <a:r>
              <a:rPr lang="ko-KR" altLang="en-US" dirty="0" smtClean="0"/>
              <a:t> 값을 가진다</a:t>
            </a:r>
            <a:r>
              <a:rPr lang="en-US" altLang="ko-KR" dirty="0" smtClean="0"/>
              <a:t>.</a:t>
            </a:r>
          </a:p>
          <a:p>
            <a:pPr lvl="1"/>
            <a:r>
              <a:rPr lang="ko-KR" altLang="en-US" dirty="0" smtClean="0"/>
              <a:t>발표</a:t>
            </a:r>
            <a:r>
              <a:rPr lang="en-US" altLang="ko-KR" dirty="0" smtClean="0"/>
              <a:t>: </a:t>
            </a:r>
            <a:r>
              <a:rPr lang="ko-KR" altLang="en-US" dirty="0" smtClean="0"/>
              <a:t>실제 </a:t>
            </a:r>
            <a:r>
              <a:rPr lang="ko-KR" altLang="en-US" dirty="0" err="1" smtClean="0"/>
              <a:t>분배되고있는</a:t>
            </a:r>
            <a:r>
              <a:rPr lang="ko-KR" altLang="en-US" dirty="0" smtClean="0"/>
              <a:t> 지수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연동</a:t>
            </a:r>
            <a:r>
              <a:rPr lang="en-US" altLang="ko-KR" dirty="0" smtClean="0"/>
              <a:t>: </a:t>
            </a:r>
            <a:r>
              <a:rPr lang="ko-KR" altLang="en-US" dirty="0" smtClean="0"/>
              <a:t>분배는 되지 않으나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플랫폼상에서 산출중인지수</a:t>
            </a:r>
            <a:endParaRPr lang="en-US" altLang="ko-KR" dirty="0" smtClean="0"/>
          </a:p>
          <a:p>
            <a:r>
              <a:rPr lang="ko-KR" altLang="en-US" dirty="0" smtClean="0"/>
              <a:t>세부정보 보기권한을 가진 기관의 수</a:t>
            </a:r>
            <a:endParaRPr lang="en-US" altLang="ko-KR" dirty="0" smtClean="0"/>
          </a:p>
          <a:p>
            <a:pPr marL="0" indent="-236538"/>
            <a:r>
              <a:rPr lang="ko-KR" altLang="en-US" dirty="0"/>
              <a:t>아이콘을 클릭하면 지수정보 조회페이지</a:t>
            </a:r>
            <a:r>
              <a:rPr lang="en-US" altLang="ko-KR" dirty="0"/>
              <a:t>(ID: IDX_MNG_03)</a:t>
            </a:r>
            <a:r>
              <a:rPr lang="ko-KR" altLang="en-US" dirty="0"/>
              <a:t>로 이동한다</a:t>
            </a:r>
            <a:endParaRPr lang="en-US" altLang="ko-KR" dirty="0"/>
          </a:p>
          <a:p>
            <a:r>
              <a:rPr lang="ko-KR" altLang="en-US" dirty="0" smtClean="0"/>
              <a:t>지수목록을 페이지화한다</a:t>
            </a:r>
            <a:r>
              <a:rPr lang="en-US" altLang="ko-KR" dirty="0" smtClean="0"/>
              <a:t>.(</a:t>
            </a:r>
            <a:r>
              <a:rPr lang="ko-KR" altLang="en-US" dirty="0" smtClean="0"/>
              <a:t>향후 </a:t>
            </a:r>
            <a:r>
              <a:rPr lang="en-US" altLang="ko-KR" dirty="0" smtClean="0"/>
              <a:t>INFINITE SCROLL </a:t>
            </a:r>
            <a:r>
              <a:rPr lang="ko-KR" altLang="en-US" dirty="0" smtClean="0"/>
              <a:t>방식으로 전환 검토</a:t>
            </a:r>
            <a:r>
              <a:rPr lang="en-US" altLang="ko-KR" dirty="0" smtClean="0"/>
              <a:t>)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지수사업자의 관리지수 목록</a:t>
            </a:r>
            <a:endParaRPr lang="en-US" altLang="ko-KR" dirty="0"/>
          </a:p>
          <a:p>
            <a:pPr algn="ctr"/>
            <a:r>
              <a:rPr lang="ko-KR" altLang="en-US" dirty="0" smtClean="0"/>
              <a:t>관리지수는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와 연동된 </a:t>
            </a:r>
            <a:r>
              <a:rPr lang="ko-KR" altLang="en-US" b="1" dirty="0" smtClean="0"/>
              <a:t>발표지수</a:t>
            </a:r>
            <a:r>
              <a:rPr lang="ko-KR" altLang="en-US" dirty="0" smtClean="0"/>
              <a:t>와 아직 발표되진 않았으나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플랫폼과 연동되어 산출중인 연동지수로 구분한다</a:t>
            </a:r>
            <a:endParaRPr lang="en-US" altLang="ko-KR" b="1" dirty="0" smtClean="0"/>
          </a:p>
        </p:txBody>
      </p:sp>
      <p:sp>
        <p:nvSpPr>
          <p:cNvPr id="9" name="타원 8"/>
          <p:cNvSpPr/>
          <p:nvPr/>
        </p:nvSpPr>
        <p:spPr>
          <a:xfrm>
            <a:off x="1285852" y="162608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334125" y="175393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826272" y="58230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958092" y="26378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2066925" y="13119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4" name="직사각형 13"/>
          <p:cNvSpPr/>
          <p:nvPr/>
        </p:nvSpPr>
        <p:spPr>
          <a:xfrm>
            <a:off x="1363980" y="1700591"/>
            <a:ext cx="6103620" cy="250129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타원 14"/>
          <p:cNvSpPr/>
          <p:nvPr/>
        </p:nvSpPr>
        <p:spPr>
          <a:xfrm>
            <a:off x="3994785" y="17414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7169904" y="2617168"/>
            <a:ext cx="210458" cy="210458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6055874" y="2945192"/>
            <a:ext cx="832273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/>
              <a:t>IDX_MNG_03</a:t>
            </a:r>
            <a:endParaRPr lang="ko-KR" altLang="en-US" sz="800" dirty="0"/>
          </a:p>
        </p:txBody>
      </p:sp>
      <p:cxnSp>
        <p:nvCxnSpPr>
          <p:cNvPr id="18" name="꺾인 연결선 17"/>
          <p:cNvCxnSpPr>
            <a:stCxn id="16" idx="2"/>
            <a:endCxn id="17" idx="3"/>
          </p:cNvCxnSpPr>
          <p:nvPr/>
        </p:nvCxnSpPr>
        <p:spPr>
          <a:xfrm rot="10800000" flipV="1">
            <a:off x="6888148" y="2722397"/>
            <a:ext cx="281757" cy="315928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583129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3.1.3 </a:t>
            </a:r>
            <a:r>
              <a:rPr lang="ko-KR" altLang="en-US" dirty="0" smtClean="0"/>
              <a:t>지수 기본정보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지수명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지수설명</a:t>
            </a:r>
            <a:endParaRPr lang="en-US" altLang="ko-KR" dirty="0" smtClean="0"/>
          </a:p>
          <a:p>
            <a:r>
              <a:rPr lang="ko-KR" altLang="en-US" dirty="0" smtClean="0"/>
              <a:t>지수현재가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대비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등락률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최근업데이트시간</a:t>
            </a:r>
            <a:endParaRPr lang="en-US" altLang="ko-KR" dirty="0" smtClean="0"/>
          </a:p>
          <a:p>
            <a:r>
              <a:rPr lang="ko-KR" altLang="en-US" dirty="0" smtClean="0"/>
              <a:t>차트</a:t>
            </a:r>
            <a:r>
              <a:rPr lang="en-US" altLang="ko-KR" dirty="0" smtClean="0"/>
              <a:t>. </a:t>
            </a:r>
            <a:r>
              <a:rPr lang="ko-KR" altLang="en-US" dirty="0" smtClean="0"/>
              <a:t>지수와 함께 연동된 </a:t>
            </a:r>
            <a:r>
              <a:rPr lang="en-US" altLang="ko-KR" dirty="0" smtClean="0"/>
              <a:t>ETP</a:t>
            </a:r>
            <a:r>
              <a:rPr lang="ko-KR" altLang="en-US" dirty="0"/>
              <a:t> </a:t>
            </a:r>
            <a:r>
              <a:rPr lang="ko-KR" altLang="en-US" dirty="0" smtClean="0"/>
              <a:t>시세를 같이 보여준다</a:t>
            </a:r>
            <a:endParaRPr lang="en-US" altLang="ko-KR" dirty="0" smtClean="0"/>
          </a:p>
          <a:p>
            <a:r>
              <a:rPr lang="ko-KR" altLang="en-US" dirty="0" smtClean="0"/>
              <a:t>마우스 </a:t>
            </a:r>
            <a:r>
              <a:rPr lang="en-US" altLang="ko-KR" dirty="0" smtClean="0"/>
              <a:t>X</a:t>
            </a:r>
            <a:r>
              <a:rPr lang="ko-KR" altLang="en-US" dirty="0" err="1" smtClean="0"/>
              <a:t>축위치에</a:t>
            </a:r>
            <a:r>
              <a:rPr lang="ko-KR" altLang="en-US" dirty="0" smtClean="0"/>
              <a:t> 따라 해당위치의 시세를 보여준다</a:t>
            </a:r>
            <a:endParaRPr lang="en-US" altLang="ko-KR" dirty="0" smtClean="0"/>
          </a:p>
          <a:p>
            <a:r>
              <a:rPr lang="ko-KR" altLang="en-US" dirty="0" smtClean="0"/>
              <a:t>기간을 선택하여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기본정보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분석정보</a:t>
            </a:r>
            <a:r>
              <a:rPr lang="en-US" altLang="ko-KR" dirty="0" smtClean="0"/>
              <a:t>, </a:t>
            </a:r>
            <a:r>
              <a:rPr lang="ko-KR" altLang="en-US" dirty="0" smtClean="0"/>
              <a:t>정보공개목록에 대한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메뉴를 구성한다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논의를 거쳐 </a:t>
            </a:r>
            <a:r>
              <a:rPr lang="en-US" altLang="ko-KR" dirty="0" smtClean="0"/>
              <a:t>tab</a:t>
            </a:r>
            <a:r>
              <a:rPr lang="ko-KR" altLang="en-US" dirty="0" smtClean="0"/>
              <a:t>메뉴를 없애고</a:t>
            </a:r>
            <a:r>
              <a:rPr lang="en-US" altLang="ko-KR" dirty="0" smtClean="0"/>
              <a:t>, 3</a:t>
            </a:r>
            <a:r>
              <a:rPr lang="ko-KR" altLang="en-US" dirty="0" smtClean="0"/>
              <a:t>개의 섹션을 한 페이지에 나열 하는 것을 고려한다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지수의 고유정보를 확인한다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일부 정보는 조회권한을 획득한 기관에만 공개한다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제한되는 정보</a:t>
            </a:r>
            <a:r>
              <a:rPr lang="en-US" altLang="ko-KR" dirty="0" smtClean="0"/>
              <a:t>: </a:t>
            </a:r>
            <a:r>
              <a:rPr lang="ko-KR" altLang="en-US" dirty="0" smtClean="0"/>
              <a:t>기준시가총액</a:t>
            </a:r>
            <a:r>
              <a:rPr lang="en-US" altLang="ko-KR" dirty="0" smtClean="0"/>
              <a:t>, </a:t>
            </a:r>
            <a:r>
              <a:rPr lang="ko-KR" altLang="en-US" dirty="0" smtClean="0"/>
              <a:t>비교시가총액</a:t>
            </a:r>
            <a:r>
              <a:rPr lang="en-US" altLang="ko-KR" dirty="0" smtClean="0"/>
              <a:t>, </a:t>
            </a:r>
            <a:r>
              <a:rPr lang="ko-KR" altLang="en-US" dirty="0" smtClean="0"/>
              <a:t>고정현금</a:t>
            </a:r>
            <a:r>
              <a:rPr lang="en-US" altLang="ko-KR" dirty="0" smtClean="0"/>
              <a:t>, </a:t>
            </a:r>
            <a:r>
              <a:rPr lang="ko-KR" altLang="en-US" dirty="0" smtClean="0"/>
              <a:t>유동비율적용여부</a:t>
            </a:r>
            <a:endParaRPr lang="en-US" altLang="ko-KR" dirty="0" smtClean="0"/>
          </a:p>
          <a:p>
            <a:r>
              <a:rPr lang="ko-KR" altLang="en-US" dirty="0" smtClean="0"/>
              <a:t>지수를 </a:t>
            </a:r>
            <a:r>
              <a:rPr lang="ko-KR" altLang="en-US" dirty="0" err="1" smtClean="0"/>
              <a:t>트래킹하는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etp</a:t>
            </a:r>
            <a:r>
              <a:rPr lang="ko-KR" altLang="en-US" dirty="0" smtClean="0"/>
              <a:t>의 목록을 보여준다</a:t>
            </a:r>
            <a:endParaRPr lang="en-US" altLang="ko-KR" dirty="0" smtClean="0"/>
          </a:p>
          <a:p>
            <a:r>
              <a:rPr lang="ko-KR" altLang="en-US" dirty="0" smtClean="0"/>
              <a:t>이전화면으로 돌아간다</a:t>
            </a: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 정보를 확인하는 페이지</a:t>
            </a:r>
            <a:endParaRPr lang="en-US" altLang="ko-KR" dirty="0" smtClean="0"/>
          </a:p>
          <a:p>
            <a:r>
              <a:rPr lang="ko-KR" altLang="en-US" dirty="0" smtClean="0"/>
              <a:t>해당페이지는 모든 참여자가 검색을 통해 접근할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일부 값에 대해서는 지수소유자만 확인이 가능하다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540782" y="9004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540782" y="134245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540782" y="17844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5990862" y="148033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3918222" y="185335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499122" y="370507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1714500" y="404791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4421505" y="404791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501765" y="8315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2404535" y="5232399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타원 17"/>
          <p:cNvSpPr/>
          <p:nvPr/>
        </p:nvSpPr>
        <p:spPr>
          <a:xfrm>
            <a:off x="2404535" y="5484812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타원 18"/>
          <p:cNvSpPr/>
          <p:nvPr/>
        </p:nvSpPr>
        <p:spPr>
          <a:xfrm>
            <a:off x="2404535" y="5737225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2559316" y="5944394"/>
            <a:ext cx="50800" cy="50800"/>
          </a:xfrm>
          <a:prstGeom prst="ellipse">
            <a:avLst/>
          </a:prstGeom>
          <a:solidFill>
            <a:srgbClr val="FF0000"/>
          </a:solidFill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22175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3.1.4 </a:t>
            </a:r>
            <a:r>
              <a:rPr lang="ko-KR" altLang="en-US" dirty="0" smtClean="0"/>
              <a:t>지수 분석정보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비중이 높은 </a:t>
            </a:r>
            <a:r>
              <a:rPr lang="en-US" altLang="ko-KR" dirty="0" smtClean="0"/>
              <a:t>TOP 5</a:t>
            </a:r>
            <a:r>
              <a:rPr lang="ko-KR" altLang="en-US" dirty="0" smtClean="0"/>
              <a:t>개의 비중을 보여준다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[View All]</a:t>
            </a:r>
            <a:r>
              <a:rPr lang="ko-KR" altLang="en-US" dirty="0" smtClean="0"/>
              <a:t>의 경우 권한을 부여한 사용자에게만 활성화된다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</a:t>
            </a:r>
            <a:r>
              <a:rPr lang="en-US" altLang="ko-KR" dirty="0" smtClean="0"/>
              <a:t>IDX_MNG_04_01 </a:t>
            </a:r>
            <a:r>
              <a:rPr lang="ko-KR" altLang="en-US" dirty="0" smtClean="0"/>
              <a:t>팝업이 뜬다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비중정보를 파이차트로 보여주고</a:t>
            </a:r>
            <a:r>
              <a:rPr lang="en-US" altLang="ko-KR" dirty="0" smtClean="0"/>
              <a:t>, TOP 5</a:t>
            </a:r>
            <a:r>
              <a:rPr lang="ko-KR" altLang="en-US" dirty="0" smtClean="0"/>
              <a:t>개의 총 비중을 가운데에 표시한다</a:t>
            </a: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21" y="700217"/>
            <a:ext cx="7438911" cy="5404022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06450" y="50636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477782" y="50636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5" name="모서리가 둥근 직사각형 4"/>
          <p:cNvSpPr/>
          <p:nvPr/>
        </p:nvSpPr>
        <p:spPr>
          <a:xfrm>
            <a:off x="2650067" y="4685091"/>
            <a:ext cx="406248" cy="208642"/>
          </a:xfrm>
          <a:prstGeom prst="round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1" name="꺾인 연결선 10"/>
          <p:cNvCxnSpPr>
            <a:stCxn id="5" idx="0"/>
            <a:endCxn id="10" idx="1"/>
          </p:cNvCxnSpPr>
          <p:nvPr/>
        </p:nvCxnSpPr>
        <p:spPr>
          <a:xfrm rot="16200000" flipH="1">
            <a:off x="3045423" y="4492858"/>
            <a:ext cx="88565" cy="473030"/>
          </a:xfrm>
          <a:prstGeom prst="bentConnector4">
            <a:avLst>
              <a:gd name="adj1" fmla="val -258116"/>
              <a:gd name="adj2" fmla="val 71471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모서리가 둥근 직사각형 9"/>
          <p:cNvSpPr/>
          <p:nvPr/>
        </p:nvSpPr>
        <p:spPr>
          <a:xfrm>
            <a:off x="3326221" y="4680523"/>
            <a:ext cx="971459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IDX_MNG_04_01</a:t>
            </a:r>
            <a:endParaRPr lang="ko-KR" altLang="en-US" sz="800" dirty="0"/>
          </a:p>
        </p:txBody>
      </p:sp>
      <p:sp>
        <p:nvSpPr>
          <p:cNvPr id="8" name="타원 7"/>
          <p:cNvSpPr/>
          <p:nvPr/>
        </p:nvSpPr>
        <p:spPr>
          <a:xfrm>
            <a:off x="3134768" y="446956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462313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3.1.5 </a:t>
            </a:r>
            <a:r>
              <a:rPr lang="ko-KR" altLang="en-US" dirty="0" smtClean="0"/>
              <a:t>지수 종목 비중 정보</a:t>
            </a:r>
            <a:r>
              <a:rPr lang="en-US" altLang="ko-KR" dirty="0" smtClean="0"/>
              <a:t>(Popup)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IDX_MNG_04_01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팝업</a:t>
            </a:r>
            <a:r>
              <a:rPr lang="en-US" altLang="ko-KR" dirty="0" smtClean="0"/>
              <a:t>(modal)</a:t>
            </a:r>
            <a:r>
              <a:rPr lang="ko-KR" altLang="en-US" dirty="0" smtClean="0"/>
              <a:t>이 </a:t>
            </a:r>
            <a:r>
              <a:rPr lang="ko-KR" altLang="en-US" dirty="0" err="1" smtClean="0"/>
              <a:t>뜰때</a:t>
            </a:r>
            <a:r>
              <a:rPr lang="ko-KR" altLang="en-US" dirty="0" smtClean="0"/>
              <a:t> 배경은 어둡게 처리</a:t>
            </a:r>
            <a:endParaRPr lang="en-US" altLang="ko-KR" dirty="0" smtClean="0"/>
          </a:p>
          <a:p>
            <a:r>
              <a:rPr lang="ko-KR" altLang="en-US" dirty="0" smtClean="0"/>
              <a:t>데이터의 기준일을 알 수 있도록 처리일자 명시</a:t>
            </a:r>
            <a:endParaRPr lang="en-US" altLang="ko-KR" dirty="0" smtClean="0"/>
          </a:p>
          <a:p>
            <a:r>
              <a:rPr lang="ko-KR" altLang="en-US" dirty="0" smtClean="0"/>
              <a:t>비중은 계산이 필요함</a:t>
            </a:r>
            <a:r>
              <a:rPr lang="en-US" altLang="ko-KR" dirty="0" smtClean="0"/>
              <a:t>. </a:t>
            </a:r>
            <a:r>
              <a:rPr lang="ko-KR" altLang="en-US" dirty="0" smtClean="0"/>
              <a:t>일반적으로 전체종목의 시가총액 중 종목의 시가총액으로 계산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시가총액</a:t>
            </a:r>
            <a:r>
              <a:rPr lang="en-US" altLang="ko-KR" dirty="0" smtClean="0"/>
              <a:t>: </a:t>
            </a:r>
            <a:r>
              <a:rPr lang="ko-KR" altLang="en-US" dirty="0" smtClean="0"/>
              <a:t>상장주식수 </a:t>
            </a:r>
            <a:r>
              <a:rPr lang="en-US" altLang="ko-KR" dirty="0" smtClean="0"/>
              <a:t>*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1 * </a:t>
            </a:r>
            <a:r>
              <a:rPr lang="ko-KR" altLang="en-US" dirty="0" smtClean="0"/>
              <a:t>비율</a:t>
            </a:r>
            <a:r>
              <a:rPr lang="en-US" altLang="ko-KR" dirty="0" smtClean="0"/>
              <a:t>2 * </a:t>
            </a:r>
            <a:r>
              <a:rPr lang="ko-KR" altLang="en-US" dirty="0" smtClean="0"/>
              <a:t>기준가</a:t>
            </a:r>
            <a:endParaRPr lang="en-US" altLang="ko-KR" dirty="0" smtClean="0"/>
          </a:p>
          <a:p>
            <a:r>
              <a:rPr lang="ko-KR" altLang="en-US" dirty="0" smtClean="0"/>
              <a:t>아이콘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팝업을 닫는다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521" y="691979"/>
            <a:ext cx="7438911" cy="5420498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354516" y="14230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218116" y="17532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993594" y="23628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257649" y="1560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4904305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Document History</a:t>
            </a:r>
            <a:endParaRPr lang="ko-KR" altLang="en-US" dirty="0"/>
          </a:p>
        </p:txBody>
      </p:sp>
      <p:graphicFrame>
        <p:nvGraphicFramePr>
          <p:cNvPr id="7" name="Group 37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8459640"/>
              </p:ext>
            </p:extLst>
          </p:nvPr>
        </p:nvGraphicFramePr>
        <p:xfrm>
          <a:off x="217612" y="622201"/>
          <a:ext cx="9358188" cy="4162729"/>
        </p:xfrm>
        <a:graphic>
          <a:graphicData uri="http://schemas.openxmlformats.org/drawingml/2006/table">
            <a:tbl>
              <a:tblPr>
                <a:tableStyleId>{616DA210-FB5B-4158-B5E0-FEB733F419BA}</a:tableStyleId>
              </a:tblPr>
              <a:tblGrid>
                <a:gridCol w="653959"/>
                <a:gridCol w="980939"/>
                <a:gridCol w="1602774"/>
                <a:gridCol w="5346267"/>
                <a:gridCol w="774249"/>
              </a:tblGrid>
              <a:tr h="339625"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Version</a:t>
                      </a: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Date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Page ID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en-US" altLang="ko-KR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Description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1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작성자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>
                        <a:lumMod val="85000"/>
                      </a:schemeClr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0.2</a:t>
                      </a:r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2019.01.13</a:t>
                      </a: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900" b="1" baseline="0" dirty="0" smtClean="0">
                          <a:solidFill>
                            <a:schemeClr val="tx1"/>
                          </a:solidFill>
                          <a:latin typeface="+mn-ea"/>
                          <a:ea typeface="+mn-ea"/>
                        </a:rPr>
                        <a:t>최초배포</a:t>
                      </a:r>
                      <a:endParaRPr lang="ko-KR" altLang="en-US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r>
                        <a:rPr kumimoji="1" lang="ko-KR" altLang="en-US" sz="900" b="0" i="0" u="none" strike="noStrike" cap="none" normalizeH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effectLst/>
                          <a:latin typeface="+mn-ea"/>
                          <a:ea typeface="+mn-ea"/>
                        </a:rPr>
                        <a:t>민선기</a:t>
                      </a: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anchor="ctr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  <a:tr h="318592">
                <a:tc>
                  <a:txBody>
                    <a:bodyPr/>
                    <a:lstStyle/>
                    <a:p>
                      <a:pPr algn="ctr"/>
                      <a:endParaRPr lang="ko-KR" altLang="en-US" sz="900" dirty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ko-KR" altLang="en-US" sz="90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base" latinLnBrk="1" hangingPunct="1">
                        <a:lnSpc>
                          <a:spcPct val="100000"/>
                        </a:lnSpc>
                        <a:spcBef>
                          <a:spcPct val="20000"/>
                        </a:spcBef>
                        <a:spcAft>
                          <a:spcPct val="0"/>
                        </a:spcAft>
                        <a:buClrTx/>
                        <a:buSzTx/>
                        <a:buFontTx/>
                        <a:buNone/>
                        <a:tabLst/>
                      </a:pPr>
                      <a:endParaRPr kumimoji="1" lang="en-US" altLang="ko-KR" sz="900" b="0" i="0" u="none" strike="noStrike" cap="none" normalizeH="0" baseline="0" dirty="0" smtClean="0">
                        <a:ln>
                          <a:noFill/>
                        </a:ln>
                        <a:solidFill>
                          <a:schemeClr val="tx1"/>
                        </a:solidFill>
                        <a:effectLst/>
                        <a:latin typeface="+mn-ea"/>
                        <a:ea typeface="+mn-ea"/>
                      </a:endParaRPr>
                    </a:p>
                  </a:txBody>
                  <a:tcPr marL="90333" marR="90333" marT="32641" marB="32641" horzOverflow="overflow">
                    <a:lnL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175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912789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3.1.6 </a:t>
            </a:r>
            <a:r>
              <a:rPr lang="ko-KR" altLang="en-US" dirty="0"/>
              <a:t>지수 </a:t>
            </a:r>
            <a:r>
              <a:rPr lang="ko-KR" altLang="en-US" dirty="0" smtClean="0"/>
              <a:t>정보 공개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IDX_MNG_05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조회권한은 기관을 기준으로 부여된다</a:t>
            </a:r>
            <a:endParaRPr lang="en-US" altLang="ko-KR" dirty="0" smtClean="0"/>
          </a:p>
          <a:p>
            <a:r>
              <a:rPr lang="ko-KR" altLang="en-US" dirty="0" smtClean="0"/>
              <a:t>해당기관의 사용자 수를 파악한다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구독을 해지시킨다</a:t>
            </a:r>
            <a:endParaRPr lang="en-US" altLang="ko-KR" dirty="0" smtClean="0"/>
          </a:p>
          <a:p>
            <a:r>
              <a:rPr lang="ko-KR" altLang="en-US" dirty="0" smtClean="0"/>
              <a:t>새로운 정보 요청에 대한 권한을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해지한다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세부정보 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지수비중정보 및 기준시가총액 등</a:t>
            </a:r>
            <a:r>
              <a:rPr lang="en-US" altLang="ko-KR" dirty="0" smtClean="0"/>
              <a:t>)</a:t>
            </a:r>
            <a:r>
              <a:rPr lang="ko-KR" altLang="en-US" dirty="0" smtClean="0"/>
              <a:t>의 조회권한을 가진 기관을 표시하거나 승인</a:t>
            </a:r>
            <a:r>
              <a:rPr lang="en-US" altLang="ko-KR" dirty="0" smtClean="0"/>
              <a:t>/</a:t>
            </a:r>
            <a:r>
              <a:rPr lang="ko-KR" altLang="en-US" dirty="0" smtClean="0"/>
              <a:t>해지처리를 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541989" y="5034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649916" y="50340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688386" y="52541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778719" y="518522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5081080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3.1.7 </a:t>
            </a:r>
            <a:r>
              <a:rPr lang="ko-KR" altLang="en-US" dirty="0" smtClean="0"/>
              <a:t>지수 종목 상세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IDX_MNG_06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데이터 갱신일자 표시</a:t>
            </a:r>
            <a:endParaRPr lang="en-US" altLang="ko-KR" dirty="0" smtClean="0"/>
          </a:p>
          <a:p>
            <a:r>
              <a:rPr lang="ko-KR" altLang="en-US" dirty="0" smtClean="0"/>
              <a:t>지수구성정보 상세 정보</a:t>
            </a:r>
            <a:endParaRPr lang="en-US" altLang="ko-KR" dirty="0" smtClean="0"/>
          </a:p>
          <a:p>
            <a:r>
              <a:rPr lang="ko-KR" altLang="en-US" dirty="0" smtClean="0"/>
              <a:t>종목으로 찾을 경우 </a:t>
            </a:r>
            <a:r>
              <a:rPr lang="en-US" altLang="ko-KR" dirty="0"/>
              <a:t>IDX_MNG_07 </a:t>
            </a:r>
            <a:r>
              <a:rPr lang="ko-KR" altLang="en-US" dirty="0" smtClean="0"/>
              <a:t>화면으로 이동하며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 종목이 포함되어 있는 지수들에서 종목의 비율 정보가 나온다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 조치 내역을 보여준다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내역확인을 클릭하면 세부 내역을 확인하는 팝업</a:t>
            </a:r>
            <a:r>
              <a:rPr lang="en-US" altLang="ko-KR" dirty="0" smtClean="0"/>
              <a:t>(IDX_MNG_06_01)</a:t>
            </a:r>
            <a:r>
              <a:rPr lang="ko-KR" altLang="en-US" dirty="0" smtClean="0"/>
              <a:t>이 뜬다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지수의 목록이 나오고 클릭할 경우 해당 </a:t>
            </a:r>
            <a:r>
              <a:rPr lang="ko-KR" altLang="en-US" dirty="0" err="1" smtClean="0"/>
              <a:t>시수의</a:t>
            </a:r>
            <a:r>
              <a:rPr lang="ko-KR" altLang="en-US" dirty="0" smtClean="0"/>
              <a:t> 내역을 조회한다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통한 조회도 가능하다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187" b="-257"/>
          <a:stretch/>
        </p:blipFill>
        <p:spPr>
          <a:xfrm>
            <a:off x="106817" y="678181"/>
            <a:ext cx="7438911" cy="54483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 구성종목의 세부 비율을 보여준다</a:t>
            </a:r>
            <a:r>
              <a:rPr lang="en-US" altLang="ko-KR" dirty="0" smtClean="0"/>
              <a:t>. </a:t>
            </a:r>
          </a:p>
          <a:p>
            <a:r>
              <a:rPr lang="en-US" altLang="ko-KR" dirty="0" smtClean="0"/>
              <a:t>Control Panel</a:t>
            </a:r>
            <a:r>
              <a:rPr lang="ko-KR" altLang="en-US" dirty="0" smtClean="0"/>
              <a:t>에서 지수</a:t>
            </a:r>
            <a:r>
              <a:rPr lang="en-US" altLang="ko-KR" dirty="0" smtClean="0"/>
              <a:t>, </a:t>
            </a:r>
            <a:r>
              <a:rPr lang="ko-KR" altLang="en-US" dirty="0" smtClean="0"/>
              <a:t>구성종목의 검색을 지원하며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조치현황에 대한 내역을 보여준다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955923" y="17574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714500" y="200297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229650" y="229509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7" name="직사각형 26"/>
          <p:cNvSpPr/>
          <p:nvPr/>
        </p:nvSpPr>
        <p:spPr>
          <a:xfrm>
            <a:off x="6307667" y="1049867"/>
            <a:ext cx="1176866" cy="448733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304698" y="1623183"/>
            <a:ext cx="1176866" cy="628950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304698" y="2337433"/>
            <a:ext cx="1176866" cy="3789047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4934889" y="1405467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IDX_MNG_07</a:t>
            </a:r>
            <a:endParaRPr lang="ko-KR" altLang="en-US" sz="800" dirty="0"/>
          </a:p>
        </p:txBody>
      </p:sp>
      <p:cxnSp>
        <p:nvCxnSpPr>
          <p:cNvPr id="32" name="꺾인 연결선 31"/>
          <p:cNvCxnSpPr>
            <a:stCxn id="27" idx="1"/>
            <a:endCxn id="31" idx="3"/>
          </p:cNvCxnSpPr>
          <p:nvPr/>
        </p:nvCxnSpPr>
        <p:spPr>
          <a:xfrm rot="10800000" flipV="1">
            <a:off x="5734051" y="1274234"/>
            <a:ext cx="573616" cy="22436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꺾인 연결선 34"/>
          <p:cNvCxnSpPr/>
          <p:nvPr/>
        </p:nvCxnSpPr>
        <p:spPr>
          <a:xfrm rot="10800000" flipV="1">
            <a:off x="5734051" y="1735075"/>
            <a:ext cx="1386416" cy="449023"/>
          </a:xfrm>
          <a:prstGeom prst="bentConnector3">
            <a:avLst>
              <a:gd name="adj1" fmla="val 534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모서리가 둥근 직사각형 37"/>
          <p:cNvSpPr/>
          <p:nvPr/>
        </p:nvSpPr>
        <p:spPr>
          <a:xfrm>
            <a:off x="4767263" y="2090965"/>
            <a:ext cx="966788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IDX_MNG_06_01</a:t>
            </a:r>
            <a:endParaRPr lang="ko-KR" altLang="en-US" sz="800" dirty="0"/>
          </a:p>
        </p:txBody>
      </p:sp>
      <p:sp>
        <p:nvSpPr>
          <p:cNvPr id="39" name="타원 38"/>
          <p:cNvSpPr/>
          <p:nvPr/>
        </p:nvSpPr>
        <p:spPr>
          <a:xfrm>
            <a:off x="7059991" y="187691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246583" y="158689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246582" y="9799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711735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3.1.8 </a:t>
            </a:r>
            <a:r>
              <a:rPr lang="ko-KR" altLang="en-US" dirty="0" smtClean="0"/>
              <a:t>지수 조치현황 </a:t>
            </a:r>
            <a:r>
              <a:rPr lang="en-US" altLang="ko-KR" dirty="0" smtClean="0"/>
              <a:t>(Popup)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IDX_MNG_06_01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>
          <a:xfrm>
            <a:off x="7638256" y="1261533"/>
            <a:ext cx="2207873" cy="5188254"/>
          </a:xfrm>
        </p:spPr>
        <p:txBody>
          <a:bodyPr/>
          <a:lstStyle/>
          <a:p>
            <a:r>
              <a:rPr lang="ko-KR" altLang="en-US" dirty="0" smtClean="0"/>
              <a:t>기준일 정보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당일과 직전영업일간 </a:t>
            </a:r>
            <a:r>
              <a:rPr lang="ko-KR" altLang="en-US" dirty="0" err="1" smtClean="0"/>
              <a:t>기준시총을</a:t>
            </a:r>
            <a:r>
              <a:rPr lang="ko-KR" altLang="en-US" dirty="0" smtClean="0"/>
              <a:t> 비교하고 </a:t>
            </a:r>
            <a:r>
              <a:rPr lang="ko-KR" altLang="en-US" dirty="0" err="1" smtClean="0"/>
              <a:t>변동분을</a:t>
            </a:r>
            <a:r>
              <a:rPr lang="ko-KR" altLang="en-US" dirty="0" smtClean="0"/>
              <a:t> 알려준다</a:t>
            </a:r>
            <a:endParaRPr lang="en-US" altLang="ko-KR" dirty="0" smtClean="0"/>
          </a:p>
          <a:p>
            <a:r>
              <a:rPr lang="ko-KR" altLang="en-US" dirty="0" smtClean="0"/>
              <a:t>당일과 직전영업일간 지수 구성종목을 비교하고 종목 </a:t>
            </a:r>
            <a:r>
              <a:rPr lang="ko-KR" altLang="en-US" dirty="0" err="1" smtClean="0"/>
              <a:t>편출입</a:t>
            </a:r>
            <a:r>
              <a:rPr lang="ko-KR" altLang="en-US" dirty="0" smtClean="0"/>
              <a:t> 내역을 구하여 보여준다</a:t>
            </a:r>
            <a:endParaRPr lang="en-US" altLang="ko-KR" dirty="0" smtClean="0"/>
          </a:p>
          <a:p>
            <a:r>
              <a:rPr lang="ko-KR" altLang="en-US" dirty="0" smtClean="0"/>
              <a:t>소속 종목들의 </a:t>
            </a:r>
            <a:r>
              <a:rPr lang="ko-KR" altLang="en-US" dirty="0" err="1" smtClean="0"/>
              <a:t>리밸런싱</a:t>
            </a:r>
            <a:r>
              <a:rPr lang="ko-KR" altLang="en-US" dirty="0" smtClean="0"/>
              <a:t> 현황을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"/>
          <a:stretch/>
        </p:blipFill>
        <p:spPr>
          <a:xfrm>
            <a:off x="106817" y="685800"/>
            <a:ext cx="7438911" cy="5418667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sz="800" dirty="0" smtClean="0"/>
              <a:t>지수조치 내역은 </a:t>
            </a:r>
            <a:r>
              <a:rPr lang="ko-KR" altLang="en-US" sz="800" dirty="0" err="1" smtClean="0"/>
              <a:t>지수사업자별</a:t>
            </a:r>
            <a:r>
              <a:rPr lang="en-US" altLang="ko-KR" sz="800" dirty="0" smtClean="0"/>
              <a:t>, </a:t>
            </a:r>
            <a:r>
              <a:rPr lang="ko-KR" altLang="en-US" sz="800" dirty="0" smtClean="0"/>
              <a:t>지수유형별로 </a:t>
            </a:r>
            <a:r>
              <a:rPr lang="ko-KR" altLang="en-US" sz="800" dirty="0" err="1" smtClean="0"/>
              <a:t>탬플릿이</a:t>
            </a:r>
            <a:r>
              <a:rPr lang="ko-KR" altLang="en-US" sz="800" dirty="0" smtClean="0"/>
              <a:t> 다를 수 있음 </a:t>
            </a:r>
            <a:r>
              <a:rPr lang="en-US" altLang="ko-KR" sz="800" dirty="0" smtClean="0"/>
              <a:t>. </a:t>
            </a:r>
          </a:p>
          <a:p>
            <a:r>
              <a:rPr lang="ko-KR" altLang="en-US" sz="800" dirty="0" smtClean="0"/>
              <a:t>지수사업자 측에서 조치내역을 </a:t>
            </a:r>
            <a:r>
              <a:rPr lang="ko-KR" altLang="en-US" sz="800" dirty="0" err="1" smtClean="0"/>
              <a:t>제공안할</a:t>
            </a:r>
            <a:r>
              <a:rPr lang="ko-KR" altLang="en-US" sz="800" dirty="0" smtClean="0"/>
              <a:t> 경우 </a:t>
            </a:r>
            <a:r>
              <a:rPr lang="ko-KR" altLang="en-US" sz="800" dirty="0" err="1" smtClean="0"/>
              <a:t>가지고있는</a:t>
            </a:r>
            <a:r>
              <a:rPr lang="ko-KR" altLang="en-US" sz="800" dirty="0" smtClean="0"/>
              <a:t> 데이터를 활용하여 조치현황을 </a:t>
            </a:r>
            <a:r>
              <a:rPr lang="ko-KR" altLang="en-US" sz="800" dirty="0" err="1" smtClean="0"/>
              <a:t>가공해야함</a:t>
            </a:r>
            <a:endParaRPr lang="ko-KR" altLang="en-US" sz="800" dirty="0"/>
          </a:p>
        </p:txBody>
      </p:sp>
      <p:sp>
        <p:nvSpPr>
          <p:cNvPr id="9" name="타원 8"/>
          <p:cNvSpPr/>
          <p:nvPr/>
        </p:nvSpPr>
        <p:spPr>
          <a:xfrm>
            <a:off x="2210856" y="17743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10856" y="20029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210856" y="286294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2210856" y="403981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5772158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"/>
          <a:stretch/>
        </p:blipFill>
        <p:spPr>
          <a:xfrm>
            <a:off x="106817" y="694267"/>
            <a:ext cx="7438911" cy="54186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3.1.9 </a:t>
            </a:r>
            <a:r>
              <a:rPr lang="ko-KR" altLang="en-US" dirty="0" smtClean="0"/>
              <a:t>종목별 편입지수 목록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IDX_MNG_07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[</a:t>
            </a:r>
            <a:r>
              <a:rPr lang="ko-KR" altLang="en-US" dirty="0" err="1" smtClean="0"/>
              <a:t>종목으로찾기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에서 </a:t>
            </a:r>
            <a:r>
              <a:rPr lang="ko-KR" altLang="en-US" dirty="0" err="1" smtClean="0"/>
              <a:t>종목명</a:t>
            </a:r>
            <a:r>
              <a:rPr lang="ko-KR" altLang="en-US" dirty="0" smtClean="0"/>
              <a:t> 또는 종목코드 입력</a:t>
            </a:r>
            <a:endParaRPr lang="en-US" altLang="ko-KR" dirty="0" smtClean="0"/>
          </a:p>
          <a:p>
            <a:r>
              <a:rPr lang="ko-KR" altLang="en-US" dirty="0" smtClean="0"/>
              <a:t>찾기 결과에 대한 출력화면</a:t>
            </a:r>
            <a:endParaRPr lang="ko-KR" altLang="en-US" dirty="0"/>
          </a:p>
        </p:txBody>
      </p:sp>
      <p:sp>
        <p:nvSpPr>
          <p:cNvPr id="9" name="텍스트 개체 틀 8"/>
          <p:cNvSpPr>
            <a:spLocks noGrp="1"/>
          </p:cNvSpPr>
          <p:nvPr>
            <p:ph type="body" sz="quarter" idx="16"/>
          </p:nvPr>
        </p:nvSpPr>
        <p:spPr/>
        <p:txBody>
          <a:bodyPr anchor="ctr"/>
          <a:lstStyle/>
          <a:p>
            <a:pPr algn="ctr"/>
            <a:r>
              <a:rPr lang="ko-KR" altLang="en-US" dirty="0" smtClean="0"/>
              <a:t>컨트롤 패널에서 </a:t>
            </a:r>
            <a:r>
              <a:rPr lang="en-US" altLang="ko-KR" dirty="0" smtClean="0"/>
              <a:t>[</a:t>
            </a:r>
            <a:r>
              <a:rPr lang="ko-KR" altLang="en-US" dirty="0" err="1" smtClean="0"/>
              <a:t>종목으로찾기</a:t>
            </a:r>
            <a:r>
              <a:rPr lang="en-US" altLang="ko-KR" dirty="0" smtClean="0"/>
              <a:t>]</a:t>
            </a:r>
            <a:r>
              <a:rPr lang="ko-KR" altLang="en-US" dirty="0" smtClean="0"/>
              <a:t>로 검색할 경우 해당 종목을 포함하는 지수의 목록 및 비중을 확인할 수 있다</a:t>
            </a:r>
            <a:endParaRPr lang="ko-KR" altLang="en-US" dirty="0"/>
          </a:p>
        </p:txBody>
      </p:sp>
      <p:sp>
        <p:nvSpPr>
          <p:cNvPr id="7" name="타원 6"/>
          <p:cNvSpPr/>
          <p:nvPr/>
        </p:nvSpPr>
        <p:spPr>
          <a:xfrm>
            <a:off x="6308723" y="124097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576614" y="156270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9660585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3.2.1 </a:t>
            </a:r>
            <a:r>
              <a:rPr lang="ko-KR" altLang="en-US" dirty="0" smtClean="0"/>
              <a:t>지수 신규 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등록처리 위해 필수로 </a:t>
            </a:r>
            <a:r>
              <a:rPr lang="ko-KR" altLang="en-US" dirty="0" err="1" smtClean="0"/>
              <a:t>입력해야하는</a:t>
            </a:r>
            <a:r>
              <a:rPr lang="ko-KR" altLang="en-US" dirty="0" smtClean="0"/>
              <a:t> 필드</a:t>
            </a:r>
            <a:endParaRPr lang="en-US" altLang="ko-KR" dirty="0" smtClean="0"/>
          </a:p>
          <a:p>
            <a:pPr lvl="1"/>
            <a:r>
              <a:rPr lang="ko-KR" altLang="en-US" dirty="0" err="1" smtClean="0"/>
              <a:t>입력안할</a:t>
            </a:r>
            <a:r>
              <a:rPr lang="ko-KR" altLang="en-US" dirty="0" smtClean="0"/>
              <a:t> 경우 등록불가</a:t>
            </a:r>
            <a:endParaRPr lang="en-US" altLang="ko-KR" dirty="0" smtClean="0"/>
          </a:p>
          <a:p>
            <a:r>
              <a:rPr lang="en-US" altLang="ko-KR" dirty="0" smtClean="0"/>
              <a:t>ID</a:t>
            </a:r>
            <a:r>
              <a:rPr lang="ko-KR" altLang="en-US" dirty="0" smtClean="0"/>
              <a:t>는 </a:t>
            </a:r>
            <a:r>
              <a:rPr lang="ko-KR" altLang="en-US" dirty="0" err="1" smtClean="0"/>
              <a:t>중복확인철차를</a:t>
            </a:r>
            <a:r>
              <a:rPr lang="ko-KR" altLang="en-US" dirty="0" smtClean="0"/>
              <a:t> 거침</a:t>
            </a:r>
            <a:endParaRPr lang="en-US" altLang="ko-KR" dirty="0" smtClean="0"/>
          </a:p>
          <a:p>
            <a:r>
              <a:rPr lang="ko-KR" altLang="en-US" dirty="0" smtClean="0"/>
              <a:t>활성화된 </a:t>
            </a:r>
            <a:r>
              <a:rPr lang="en-US" altLang="ko-KR" dirty="0" err="1" smtClean="0"/>
              <a:t>inputform</a:t>
            </a:r>
            <a:r>
              <a:rPr lang="ko-KR" altLang="en-US" dirty="0" smtClean="0"/>
              <a:t>은 </a:t>
            </a:r>
            <a:r>
              <a:rPr lang="ko-KR" altLang="en-US" dirty="0" err="1" smtClean="0"/>
              <a:t>다른색상으로표시</a:t>
            </a:r>
            <a:endParaRPr lang="en-US" altLang="ko-KR" dirty="0" smtClean="0"/>
          </a:p>
          <a:p>
            <a:r>
              <a:rPr lang="ko-KR" altLang="en-US" dirty="0" err="1" smtClean="0"/>
              <a:t>날짜선택을위해</a:t>
            </a:r>
            <a:r>
              <a:rPr lang="ko-KR" altLang="en-US" dirty="0" smtClean="0"/>
              <a:t> 캘린더팝업 </a:t>
            </a:r>
            <a:endParaRPr lang="en-US" altLang="ko-KR" dirty="0" smtClean="0"/>
          </a:p>
          <a:p>
            <a:r>
              <a:rPr lang="ko-KR" altLang="en-US" dirty="0" smtClean="0"/>
              <a:t>선택적으로 입력하는 필드</a:t>
            </a:r>
            <a:endParaRPr lang="en-US" altLang="ko-KR" dirty="0" smtClean="0"/>
          </a:p>
          <a:p>
            <a:r>
              <a:rPr lang="ko-KR" altLang="en-US" dirty="0" smtClean="0"/>
              <a:t>자료업로드를 위한 파일탐색기 오픈</a:t>
            </a:r>
            <a:endParaRPr lang="en-US" altLang="ko-KR" dirty="0" smtClean="0"/>
          </a:p>
          <a:p>
            <a:r>
              <a:rPr lang="ko-KR" altLang="en-US" dirty="0" smtClean="0"/>
              <a:t>소급자료를 </a:t>
            </a:r>
            <a:r>
              <a:rPr lang="en-US" altLang="ko-KR" dirty="0" err="1" smtClean="0"/>
              <a:t>drag&amp;drop</a:t>
            </a:r>
            <a:r>
              <a:rPr lang="ko-KR" altLang="en-US" dirty="0" smtClean="0"/>
              <a:t>방식으로 업로드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Csv</a:t>
            </a:r>
            <a:r>
              <a:rPr lang="ko-KR" altLang="en-US" dirty="0" smtClean="0"/>
              <a:t>형식의 자료여야하며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업로드 후 자료의 정합성검증이 필요하다</a:t>
            </a:r>
            <a:endParaRPr lang="en-US" altLang="ko-KR" dirty="0" smtClean="0"/>
          </a:p>
          <a:p>
            <a:r>
              <a:rPr lang="ko-KR" altLang="en-US" dirty="0" smtClean="0"/>
              <a:t>내용을 공유할 기관을 지정</a:t>
            </a:r>
            <a:endParaRPr lang="en-US" altLang="ko-KR" dirty="0" smtClean="0"/>
          </a:p>
          <a:p>
            <a:pPr lvl="1"/>
            <a:r>
              <a:rPr lang="ko-KR" altLang="en-US" dirty="0" smtClean="0"/>
              <a:t>실질적인 내용공유는 플랫폼과 </a:t>
            </a:r>
            <a:r>
              <a:rPr lang="ko-KR" altLang="en-US" dirty="0" err="1" smtClean="0"/>
              <a:t>연동후</a:t>
            </a:r>
            <a:r>
              <a:rPr lang="ko-KR" altLang="en-US" dirty="0" smtClean="0"/>
              <a:t> 확인가능</a:t>
            </a:r>
            <a:endParaRPr lang="en-US" altLang="ko-KR" dirty="0" smtClean="0"/>
          </a:p>
          <a:p>
            <a:r>
              <a:rPr lang="ko-KR" altLang="en-US" dirty="0" smtClean="0"/>
              <a:t>등록버튼을 누르면 서버로 지수등록정보가 전달되며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지수연동신청을 위한 페이지</a:t>
            </a:r>
            <a:r>
              <a:rPr lang="en-US" altLang="ko-KR" dirty="0" smtClean="0"/>
              <a:t>(IDX_REG_02)</a:t>
            </a:r>
            <a:r>
              <a:rPr lang="ko-KR" altLang="en-US" dirty="0" smtClean="0"/>
              <a:t>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또한 </a:t>
            </a:r>
            <a:r>
              <a:rPr lang="en-US" altLang="ko-KR" dirty="0" smtClean="0"/>
              <a:t>control panel</a:t>
            </a:r>
            <a:r>
              <a:rPr lang="ko-KR" altLang="en-US" dirty="0" smtClean="0"/>
              <a:t>의 지수등록현황에 신규지수목록이 추가된다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신규지수 등록을 위한 새로운 </a:t>
            </a:r>
            <a:r>
              <a:rPr lang="ko-KR" altLang="en-US" dirty="0" err="1" smtClean="0"/>
              <a:t>입력폼이</a:t>
            </a:r>
            <a:r>
              <a:rPr lang="ko-KR" altLang="en-US" dirty="0" smtClean="0"/>
              <a:t> 뜬다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</a:t>
            </a:r>
            <a:r>
              <a:rPr lang="ko-KR" altLang="en-US" dirty="0" err="1" smtClean="0"/>
              <a:t>입력폼</a:t>
            </a:r>
            <a:r>
              <a:rPr lang="ko-KR" altLang="en-US" dirty="0" smtClean="0"/>
              <a:t> 작업 중 해당 버튼을 누르면 </a:t>
            </a:r>
            <a:r>
              <a:rPr lang="ko-KR" altLang="en-US" dirty="0" err="1" smtClean="0"/>
              <a:t>경고창이</a:t>
            </a:r>
            <a:r>
              <a:rPr lang="ko-KR" altLang="en-US" dirty="0" smtClean="0"/>
              <a:t> 뜨며 작업하던 내용을 지울지를 물어본다</a:t>
            </a:r>
            <a:endParaRPr lang="en-US" altLang="ko-KR" dirty="0" smtClean="0"/>
          </a:p>
          <a:p>
            <a:r>
              <a:rPr lang="ko-KR" altLang="en-US" dirty="0" smtClean="0"/>
              <a:t>지수등록을 진행중인 </a:t>
            </a:r>
            <a:r>
              <a:rPr lang="ko-KR" altLang="en-US" dirty="0" err="1" smtClean="0"/>
              <a:t>형황을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status bar</a:t>
            </a:r>
            <a:r>
              <a:rPr lang="ko-KR" altLang="en-US" dirty="0" smtClean="0"/>
              <a:t>와</a:t>
            </a:r>
            <a:r>
              <a:rPr lang="en-US" altLang="ko-KR" dirty="0" smtClean="0"/>
              <a:t> </a:t>
            </a:r>
            <a:r>
              <a:rPr lang="ko-KR" altLang="en-US" dirty="0" smtClean="0"/>
              <a:t>함께 표시한다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최종단계는 플랫폼연동완료인데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연동완료된</a:t>
            </a:r>
            <a:r>
              <a:rPr lang="ko-KR" altLang="en-US" dirty="0" smtClean="0"/>
              <a:t> 지수의 정보는 완료시점부터 </a:t>
            </a:r>
            <a:r>
              <a:rPr lang="en-US" altLang="ko-KR" dirty="0" smtClean="0"/>
              <a:t>3</a:t>
            </a:r>
            <a:r>
              <a:rPr lang="ko-KR" altLang="en-US" dirty="0" err="1" smtClean="0"/>
              <a:t>일동한</a:t>
            </a:r>
            <a:r>
              <a:rPr lang="ko-KR" altLang="en-US" dirty="0" smtClean="0"/>
              <a:t> 해당 페이지에 유지된다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아이콘을 클릭하면 해당지수의 등록작업을 진행하도록 페이지를 이동한다</a:t>
            </a:r>
            <a:r>
              <a:rPr lang="en-US" altLang="ko-KR" dirty="0" smtClean="0"/>
              <a:t>.</a:t>
            </a:r>
          </a:p>
          <a:p>
            <a:pPr marL="0" indent="0">
              <a:buNone/>
            </a:pP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신규지수의 기초정보 및 부가정보를 입력한다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지수등록절차는 </a:t>
            </a:r>
            <a:r>
              <a:rPr lang="en-US" altLang="ko-KR" dirty="0" smtClean="0"/>
              <a:t>3</a:t>
            </a:r>
            <a:r>
              <a:rPr lang="ko-KR" altLang="en-US" dirty="0" smtClean="0"/>
              <a:t>단계로 구분한다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smtClean="0"/>
              <a:t>등록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연동신청</a:t>
            </a:r>
            <a:r>
              <a:rPr lang="en-US" altLang="ko-KR" dirty="0" smtClean="0"/>
              <a:t>, </a:t>
            </a:r>
            <a:r>
              <a:rPr lang="ko-KR" altLang="en-US" dirty="0" smtClean="0"/>
              <a:t>연동완료</a:t>
            </a:r>
            <a:r>
              <a:rPr lang="en-US" altLang="ko-KR" dirty="0" smtClean="0"/>
              <a:t>)</a:t>
            </a:r>
          </a:p>
        </p:txBody>
      </p:sp>
      <p:sp>
        <p:nvSpPr>
          <p:cNvPr id="9" name="타원 8"/>
          <p:cNvSpPr/>
          <p:nvPr/>
        </p:nvSpPr>
        <p:spPr>
          <a:xfrm>
            <a:off x="3489323" y="15845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244723" y="18131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1540782" y="13136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540782" y="35742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291568" y="361053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2631168" y="42709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1481514" y="564738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3291568" y="305174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grpSp>
        <p:nvGrpSpPr>
          <p:cNvPr id="40" name="그룹 39"/>
          <p:cNvGrpSpPr/>
          <p:nvPr/>
        </p:nvGrpSpPr>
        <p:grpSpPr>
          <a:xfrm>
            <a:off x="6154689" y="890060"/>
            <a:ext cx="286411" cy="200055"/>
            <a:chOff x="6154689" y="890060"/>
            <a:chExt cx="286411" cy="200055"/>
          </a:xfrm>
        </p:grpSpPr>
        <p:sp>
          <p:nvSpPr>
            <p:cNvPr id="25" name="타원 24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26" name="TextBox 25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10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39" name="타원 38"/>
          <p:cNvSpPr/>
          <p:nvPr/>
        </p:nvSpPr>
        <p:spPr>
          <a:xfrm>
            <a:off x="3338737" y="59302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grpSp>
        <p:nvGrpSpPr>
          <p:cNvPr id="41" name="그룹 40"/>
          <p:cNvGrpSpPr/>
          <p:nvPr/>
        </p:nvGrpSpPr>
        <p:grpSpPr>
          <a:xfrm>
            <a:off x="5811789" y="1396440"/>
            <a:ext cx="286411" cy="200055"/>
            <a:chOff x="6154689" y="890060"/>
            <a:chExt cx="286411" cy="200055"/>
          </a:xfrm>
        </p:grpSpPr>
        <p:sp>
          <p:nvSpPr>
            <p:cNvPr id="42" name="타원 41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43" name="TextBox 42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grpSp>
        <p:nvGrpSpPr>
          <p:cNvPr id="44" name="그룹 43"/>
          <p:cNvGrpSpPr/>
          <p:nvPr/>
        </p:nvGrpSpPr>
        <p:grpSpPr>
          <a:xfrm>
            <a:off x="6081051" y="4934612"/>
            <a:ext cx="286411" cy="200055"/>
            <a:chOff x="6154689" y="890060"/>
            <a:chExt cx="286411" cy="200055"/>
          </a:xfrm>
        </p:grpSpPr>
        <p:sp>
          <p:nvSpPr>
            <p:cNvPr id="45" name="타원 44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12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53" name="타원 52"/>
          <p:cNvSpPr/>
          <p:nvPr/>
        </p:nvSpPr>
        <p:spPr>
          <a:xfrm>
            <a:off x="7205132" y="1653532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타원 53"/>
          <p:cNvSpPr/>
          <p:nvPr/>
        </p:nvSpPr>
        <p:spPr>
          <a:xfrm>
            <a:off x="7205132" y="2239303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7205131" y="282507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367463" y="4594529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IDX_REG_02</a:t>
            </a:r>
            <a:endParaRPr lang="ko-KR" altLang="en-US" sz="8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367463" y="4890747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IDX_REG_03</a:t>
            </a:r>
            <a:endParaRPr lang="ko-KR" altLang="en-US" sz="800" dirty="0"/>
          </a:p>
        </p:txBody>
      </p:sp>
      <p:sp>
        <p:nvSpPr>
          <p:cNvPr id="58" name="모서리가 둥근 직사각형 57"/>
          <p:cNvSpPr/>
          <p:nvPr/>
        </p:nvSpPr>
        <p:spPr>
          <a:xfrm>
            <a:off x="6367463" y="5192321"/>
            <a:ext cx="799162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IDX_REG_04</a:t>
            </a:r>
            <a:endParaRPr lang="ko-KR" altLang="en-US" sz="800" dirty="0"/>
          </a:p>
        </p:txBody>
      </p:sp>
      <p:cxnSp>
        <p:nvCxnSpPr>
          <p:cNvPr id="59" name="꺾인 연결선 58"/>
          <p:cNvCxnSpPr>
            <a:stCxn id="53" idx="6"/>
            <a:endCxn id="56" idx="3"/>
          </p:cNvCxnSpPr>
          <p:nvPr/>
        </p:nvCxnSpPr>
        <p:spPr>
          <a:xfrm flipH="1">
            <a:off x="7166625" y="1753994"/>
            <a:ext cx="239430" cy="2933668"/>
          </a:xfrm>
          <a:prstGeom prst="bentConnector3">
            <a:avLst>
              <a:gd name="adj1" fmla="val -353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꺾인 연결선 61"/>
          <p:cNvCxnSpPr>
            <a:stCxn id="54" idx="6"/>
            <a:endCxn id="57" idx="3"/>
          </p:cNvCxnSpPr>
          <p:nvPr/>
        </p:nvCxnSpPr>
        <p:spPr>
          <a:xfrm flipH="1">
            <a:off x="7166625" y="2339765"/>
            <a:ext cx="239430" cy="2644115"/>
          </a:xfrm>
          <a:prstGeom prst="bentConnector3">
            <a:avLst>
              <a:gd name="adj1" fmla="val -38898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6" name="꺾인 연결선 65"/>
          <p:cNvCxnSpPr>
            <a:stCxn id="55" idx="6"/>
            <a:endCxn id="58" idx="3"/>
          </p:cNvCxnSpPr>
          <p:nvPr/>
        </p:nvCxnSpPr>
        <p:spPr>
          <a:xfrm flipH="1">
            <a:off x="7166625" y="2925536"/>
            <a:ext cx="239429" cy="2359918"/>
          </a:xfrm>
          <a:prstGeom prst="bentConnector3">
            <a:avLst>
              <a:gd name="adj1" fmla="val -35362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타원 68"/>
          <p:cNvSpPr/>
          <p:nvPr/>
        </p:nvSpPr>
        <p:spPr>
          <a:xfrm>
            <a:off x="3090645" y="321723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0" name="타원 69"/>
          <p:cNvSpPr/>
          <p:nvPr/>
        </p:nvSpPr>
        <p:spPr>
          <a:xfrm>
            <a:off x="3090644" y="3723945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1" name="타원 70"/>
          <p:cNvSpPr/>
          <p:nvPr/>
        </p:nvSpPr>
        <p:spPr>
          <a:xfrm>
            <a:off x="1697566" y="5734394"/>
            <a:ext cx="200923" cy="200923"/>
          </a:xfrm>
          <a:prstGeom prst="ellipse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2" name="모서리가 둥근 직사각형 71"/>
          <p:cNvSpPr/>
          <p:nvPr/>
        </p:nvSpPr>
        <p:spPr>
          <a:xfrm>
            <a:off x="3927054" y="3307292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IDX_REG_01_01</a:t>
            </a:r>
            <a:endParaRPr lang="ko-KR" altLang="en-US" sz="800" dirty="0"/>
          </a:p>
        </p:txBody>
      </p:sp>
      <p:cxnSp>
        <p:nvCxnSpPr>
          <p:cNvPr id="73" name="꺾인 연결선 72"/>
          <p:cNvCxnSpPr>
            <a:stCxn id="69" idx="6"/>
            <a:endCxn id="72" idx="1"/>
          </p:cNvCxnSpPr>
          <p:nvPr/>
        </p:nvCxnSpPr>
        <p:spPr>
          <a:xfrm>
            <a:off x="3291568" y="3317696"/>
            <a:ext cx="635486" cy="8272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꺾인 연결선 91"/>
          <p:cNvCxnSpPr>
            <a:endCxn id="72" idx="1"/>
          </p:cNvCxnSpPr>
          <p:nvPr/>
        </p:nvCxnSpPr>
        <p:spPr>
          <a:xfrm flipV="1">
            <a:off x="3291567" y="3400425"/>
            <a:ext cx="635487" cy="442536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꺾인 연결선 100"/>
          <p:cNvCxnSpPr>
            <a:endCxn id="102" idx="3"/>
          </p:cNvCxnSpPr>
          <p:nvPr/>
        </p:nvCxnSpPr>
        <p:spPr>
          <a:xfrm rot="10800000">
            <a:off x="1417834" y="5859046"/>
            <a:ext cx="260834" cy="1270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2" name="모서리가 둥근 직사각형 101"/>
          <p:cNvSpPr/>
          <p:nvPr/>
        </p:nvSpPr>
        <p:spPr>
          <a:xfrm>
            <a:off x="527619" y="5765913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IDX_REG_01_01</a:t>
            </a:r>
            <a:endParaRPr lang="ko-KR" altLang="en-US" sz="800" dirty="0"/>
          </a:p>
        </p:txBody>
      </p:sp>
      <p:cxnSp>
        <p:nvCxnSpPr>
          <p:cNvPr id="106" name="꺾인 연결선 105"/>
          <p:cNvCxnSpPr/>
          <p:nvPr/>
        </p:nvCxnSpPr>
        <p:spPr>
          <a:xfrm rot="5400000" flipH="1" flipV="1">
            <a:off x="3623295" y="5702741"/>
            <a:ext cx="390790" cy="279089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9" name="꺾인 연결선 108"/>
          <p:cNvCxnSpPr/>
          <p:nvPr/>
        </p:nvCxnSpPr>
        <p:spPr>
          <a:xfrm flipV="1">
            <a:off x="3679146" y="3842960"/>
            <a:ext cx="2345417" cy="2194720"/>
          </a:xfrm>
          <a:prstGeom prst="bentConnector3">
            <a:avLst>
              <a:gd name="adj1" fmla="val 50000"/>
            </a:avLst>
          </a:prstGeom>
          <a:ln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3" name="모서리가 둥근 직사각형 112"/>
          <p:cNvSpPr/>
          <p:nvPr/>
        </p:nvSpPr>
        <p:spPr>
          <a:xfrm>
            <a:off x="3496219" y="5455895"/>
            <a:ext cx="890215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IDX_REG_02</a:t>
            </a:r>
            <a:endParaRPr lang="ko-KR" altLang="en-US" sz="800" dirty="0"/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5085183" y="3749826"/>
            <a:ext cx="693627" cy="186266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dirty="0" smtClean="0"/>
              <a:t>New Item</a:t>
            </a:r>
            <a:endParaRPr lang="ko-KR" altLang="en-US" sz="800" dirty="0"/>
          </a:p>
        </p:txBody>
      </p:sp>
    </p:spTree>
    <p:extLst>
      <p:ext uri="{BB962C8B-B14F-4D97-AF65-F5344CB8AC3E}">
        <p14:creationId xmlns:p14="http://schemas.microsoft.com/office/powerpoint/2010/main" val="8521245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3.2.2 </a:t>
            </a:r>
            <a:r>
              <a:rPr lang="ko-KR" altLang="en-US" dirty="0" smtClean="0"/>
              <a:t>지수 신규 등록 팝업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IDX_REG_01_01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날짜입력을 위한 캘린더 팝업</a:t>
            </a:r>
            <a:endParaRPr lang="en-US" altLang="ko-KR" dirty="0" smtClean="0"/>
          </a:p>
          <a:p>
            <a:r>
              <a:rPr lang="ko-KR" altLang="en-US" dirty="0" smtClean="0"/>
              <a:t>파일업로드를 위한 탐색기</a:t>
            </a:r>
            <a:endParaRPr lang="en-US" altLang="ko-KR" dirty="0" smtClean="0"/>
          </a:p>
          <a:p>
            <a:r>
              <a:rPr lang="ko-KR" altLang="en-US" dirty="0" smtClean="0"/>
              <a:t>기관선택 팝업</a:t>
            </a:r>
            <a:endParaRPr lang="en-US" altLang="ko-KR" dirty="0" smtClean="0"/>
          </a:p>
          <a:p>
            <a:r>
              <a:rPr lang="ko-KR" altLang="en-US" dirty="0" smtClean="0"/>
              <a:t>등록 완료 후 </a:t>
            </a:r>
            <a:r>
              <a:rPr lang="ko-KR" altLang="en-US" dirty="0" err="1" smtClean="0"/>
              <a:t>현황판에</a:t>
            </a:r>
            <a:r>
              <a:rPr lang="ko-KR" altLang="en-US" dirty="0" smtClean="0"/>
              <a:t> 표시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3352649" y="28630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3826272" y="366738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556272" y="56316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340872" y="45648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4894595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3.2.3 </a:t>
            </a:r>
            <a:r>
              <a:rPr lang="ko-KR" altLang="en-US" dirty="0" smtClean="0"/>
              <a:t>지수 플랫폼 연동 신청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연동신청 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등록된 </a:t>
            </a:r>
            <a:r>
              <a:rPr lang="en-US" altLang="ko-KR" dirty="0" smtClean="0"/>
              <a:t>id</a:t>
            </a:r>
            <a:r>
              <a:rPr lang="ko-KR" altLang="en-US" dirty="0" smtClean="0"/>
              <a:t>와 등록상태를 확인할 수 있다</a:t>
            </a:r>
            <a:endParaRPr lang="en-US" altLang="ko-KR" dirty="0" smtClean="0"/>
          </a:p>
          <a:p>
            <a:r>
              <a:rPr lang="ko-KR" altLang="en-US" dirty="0" smtClean="0"/>
              <a:t>연동신청 전 기본정보는 수정이 가능하다</a:t>
            </a:r>
            <a:endParaRPr lang="en-US" altLang="ko-KR" dirty="0" smtClean="0"/>
          </a:p>
          <a:p>
            <a:r>
              <a:rPr lang="ko-KR" altLang="en-US" dirty="0" smtClean="0"/>
              <a:t>연동신청을 위해서는 부가정보를 필수로 </a:t>
            </a:r>
            <a:r>
              <a:rPr lang="ko-KR" altLang="en-US" dirty="0" err="1" smtClean="0"/>
              <a:t>입력해야한다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만약 연동신청은 하지 않고 내용만 바꾸길 원할 경우 선택사항이다</a:t>
            </a:r>
            <a:endParaRPr lang="en-US" altLang="ko-KR" dirty="0" smtClean="0"/>
          </a:p>
          <a:p>
            <a:r>
              <a:rPr lang="ko-KR" altLang="en-US" dirty="0" smtClean="0"/>
              <a:t>소급지수는 </a:t>
            </a:r>
            <a:r>
              <a:rPr lang="en-US" altLang="ko-KR" dirty="0" smtClean="0"/>
              <a:t>csv</a:t>
            </a:r>
            <a:r>
              <a:rPr lang="ko-KR" altLang="en-US" dirty="0" smtClean="0"/>
              <a:t>파일을 </a:t>
            </a:r>
            <a:r>
              <a:rPr lang="en-US" altLang="ko-KR" dirty="0" err="1" smtClean="0"/>
              <a:t>drag&amp;drop</a:t>
            </a:r>
            <a:r>
              <a:rPr lang="ko-KR" altLang="en-US" dirty="0" smtClean="0"/>
              <a:t>하여 </a:t>
            </a:r>
            <a:r>
              <a:rPr lang="ko-KR" altLang="en-US" dirty="0" err="1" smtClean="0"/>
              <a:t>업로드한다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업로드된</a:t>
            </a:r>
            <a:r>
              <a:rPr lang="ko-KR" altLang="en-US" dirty="0" smtClean="0"/>
              <a:t> 정보를 </a:t>
            </a:r>
            <a:r>
              <a:rPr lang="ko-KR" altLang="en-US" dirty="0" err="1" smtClean="0"/>
              <a:t>파싱하여</a:t>
            </a:r>
            <a:r>
              <a:rPr lang="ko-KR" altLang="en-US" dirty="0" smtClean="0"/>
              <a:t> 보여줌으로써 사용자가 눈으로 확인할 수 있게 해준다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실제 서버로의 저장은 </a:t>
            </a:r>
            <a:r>
              <a:rPr lang="en-US" altLang="ko-KR" dirty="0" smtClean="0"/>
              <a:t>6,7 </a:t>
            </a:r>
            <a:r>
              <a:rPr lang="ko-KR" altLang="en-US" dirty="0" smtClean="0"/>
              <a:t>번 버튼을 누르면 실행된다</a:t>
            </a:r>
            <a:r>
              <a:rPr lang="en-US" altLang="ko-KR" dirty="0" smtClean="0"/>
              <a:t>. </a:t>
            </a:r>
            <a:endParaRPr lang="en-US" altLang="ko-KR" dirty="0"/>
          </a:p>
          <a:p>
            <a:r>
              <a:rPr lang="ko-KR" altLang="en-US" dirty="0" smtClean="0"/>
              <a:t>지수 내용을 공개할 기관을 선택한다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등록된 내용을 바꿀 경우 사용한다</a:t>
            </a:r>
            <a:endParaRPr lang="en-US" altLang="ko-KR" dirty="0" smtClean="0"/>
          </a:p>
          <a:p>
            <a:r>
              <a:rPr lang="ko-KR" altLang="en-US" dirty="0" smtClean="0"/>
              <a:t>플랫폼과 연동을 신청할 때 사용한다</a:t>
            </a:r>
            <a:endParaRPr lang="en-US" altLang="ko-KR" dirty="0" smtClean="0"/>
          </a:p>
          <a:p>
            <a:r>
              <a:rPr lang="ko-KR" altLang="en-US" dirty="0" smtClean="0"/>
              <a:t>등록된 내용을 삭제한다</a:t>
            </a:r>
            <a:endParaRPr lang="en-US" altLang="ko-KR" dirty="0" smtClean="0"/>
          </a:p>
          <a:p>
            <a:r>
              <a:rPr lang="ko-KR" altLang="en-US" dirty="0" smtClean="0"/>
              <a:t>버튼을 클릭하면 새로운 지수의 </a:t>
            </a:r>
            <a:r>
              <a:rPr lang="ko-KR" altLang="en-US" dirty="0" err="1" smtClean="0"/>
              <a:t>입력폼으로</a:t>
            </a:r>
            <a:r>
              <a:rPr lang="ko-KR" altLang="en-US" dirty="0" smtClean="0"/>
              <a:t>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 </a:t>
            </a:r>
            <a:r>
              <a:rPr lang="en-US" altLang="ko-KR" dirty="0" smtClean="0"/>
              <a:t>‘</a:t>
            </a:r>
            <a:r>
              <a:rPr lang="ko-KR" altLang="en-US" dirty="0" smtClean="0"/>
              <a:t>작업을 중지하고 새로운 지수를 등록하시겠습니까</a:t>
            </a:r>
            <a:r>
              <a:rPr lang="en-US" altLang="ko-KR" dirty="0" smtClean="0"/>
              <a:t>?’ </a:t>
            </a:r>
            <a:r>
              <a:rPr lang="ko-KR" altLang="en-US" dirty="0" smtClean="0"/>
              <a:t>라는 팝업을 띄운다</a:t>
            </a:r>
            <a:r>
              <a:rPr lang="en-US" altLang="ko-KR" dirty="0" smtClean="0"/>
              <a:t>.</a:t>
            </a:r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17"/>
          <a:stretch/>
        </p:blipFill>
        <p:spPr>
          <a:xfrm>
            <a:off x="465666" y="351064"/>
            <a:ext cx="6739467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8" name="텍스트 개체 틀 7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등록완료된</a:t>
            </a:r>
            <a:r>
              <a:rPr lang="ko-KR" altLang="en-US" dirty="0" smtClean="0"/>
              <a:t> 지수의 내용수정</a:t>
            </a:r>
            <a:r>
              <a:rPr lang="en-US" altLang="ko-KR" dirty="0" smtClean="0"/>
              <a:t>, </a:t>
            </a:r>
            <a:r>
              <a:rPr lang="ko-KR" altLang="en-US" dirty="0" smtClean="0"/>
              <a:t>등록취소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플랫폼과 연동을 신청한다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연동신청을 위해서는 부가정보를 </a:t>
            </a:r>
            <a:r>
              <a:rPr lang="ko-KR" altLang="en-US" dirty="0" err="1" smtClean="0"/>
              <a:t>입력해야한다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1803249" y="11121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803249" y="16794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1803249" y="35590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803249" y="54386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2768449" y="59212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3403449" y="59212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4038449" y="59212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053516" y="83105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2429782" y="411782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51818367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3.2.4 </a:t>
            </a:r>
            <a:r>
              <a:rPr lang="ko-KR" altLang="en-US" dirty="0" smtClean="0"/>
              <a:t>지수 등록내용 수정 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연동신청 후</a:t>
            </a:r>
            <a:r>
              <a:rPr lang="en-US" altLang="ko-KR" dirty="0" smtClean="0"/>
              <a:t>) 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없음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123"/>
          <a:stretch/>
        </p:blipFill>
        <p:spPr>
          <a:xfrm>
            <a:off x="440267" y="351064"/>
            <a:ext cx="6747933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연동신청 중인 상태에서 내용수정 및 삭제를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기타 내용은 </a:t>
            </a:r>
            <a:r>
              <a:rPr lang="en-US" altLang="ko-KR" dirty="0" smtClean="0"/>
              <a:t>3.2.3</a:t>
            </a:r>
            <a:r>
              <a:rPr lang="ko-KR" altLang="en-US" dirty="0" smtClean="0"/>
              <a:t>과 동일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9677558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3.2.5 </a:t>
            </a:r>
            <a:r>
              <a:rPr lang="ko-KR" altLang="en-US" dirty="0"/>
              <a:t>지수 </a:t>
            </a:r>
            <a:r>
              <a:rPr lang="ko-KR" altLang="en-US" dirty="0" smtClean="0"/>
              <a:t>플랫폼 연동 확인</a:t>
            </a:r>
            <a:r>
              <a:rPr lang="en-US" altLang="ko-KR" dirty="0" smtClean="0"/>
              <a:t>(</a:t>
            </a:r>
            <a:r>
              <a:rPr lang="ko-KR" altLang="en-US" dirty="0" smtClean="0"/>
              <a:t>연동 완료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IDX_REG_04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지수방법론 파일을 변경할 수 있다</a:t>
            </a:r>
            <a:endParaRPr lang="en-US" altLang="ko-KR" dirty="0" smtClean="0"/>
          </a:p>
          <a:p>
            <a:r>
              <a:rPr lang="ko-KR" altLang="en-US" dirty="0" smtClean="0"/>
              <a:t>변경된 내역을 저장한다</a:t>
            </a:r>
            <a:endParaRPr lang="en-US" altLang="ko-KR" dirty="0" smtClean="0"/>
          </a:p>
          <a:p>
            <a:r>
              <a:rPr lang="ko-KR" altLang="en-US" dirty="0" smtClean="0"/>
              <a:t>신규지수 등록 화면으로 이동한다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변경작업을 </a:t>
            </a:r>
            <a:r>
              <a:rPr lang="ko-KR" altLang="en-US" dirty="0" err="1" smtClean="0"/>
              <a:t>진행중</a:t>
            </a:r>
            <a:r>
              <a:rPr lang="ko-KR" altLang="en-US" dirty="0" smtClean="0"/>
              <a:t> 이었을 경우 </a:t>
            </a:r>
            <a:r>
              <a:rPr lang="en-US" altLang="ko-KR" dirty="0" smtClean="0"/>
              <a:t>“</a:t>
            </a:r>
            <a:r>
              <a:rPr lang="ko-KR" altLang="en-US" dirty="0" smtClean="0"/>
              <a:t>진행중인 작업을 취소하고 신규지수를 등록하시겠습니까</a:t>
            </a:r>
            <a:r>
              <a:rPr lang="en-US" altLang="ko-KR" dirty="0" smtClean="0"/>
              <a:t>” </a:t>
            </a:r>
            <a:r>
              <a:rPr lang="ko-KR" altLang="en-US" dirty="0" smtClean="0"/>
              <a:t>팝업을 띄운다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연동완료된</a:t>
            </a:r>
            <a:r>
              <a:rPr lang="ko-KR" altLang="en-US" dirty="0" smtClean="0"/>
              <a:t> 지수는 지수관리</a:t>
            </a:r>
            <a:r>
              <a:rPr lang="en-US" altLang="ko-KR" dirty="0" smtClean="0"/>
              <a:t>(3.1.X)</a:t>
            </a:r>
            <a:r>
              <a:rPr lang="ko-KR" altLang="en-US" dirty="0" smtClean="0"/>
              <a:t>에서 조회 관리된다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다만 지수등록에서도 연동완료 후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일간 조회가 가능하며 </a:t>
            </a:r>
            <a:r>
              <a:rPr lang="ko-KR" altLang="en-US" dirty="0" err="1" smtClean="0"/>
              <a:t>일부정보에</a:t>
            </a:r>
            <a:r>
              <a:rPr lang="ko-KR" altLang="en-US" dirty="0" smtClean="0"/>
              <a:t> 한해 변경이 가능하다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688386" y="40839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933920" y="60905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287653" y="9174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44293463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제목 8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4</a:t>
            </a:r>
            <a:r>
              <a:rPr lang="en-US" altLang="ko-KR" dirty="0" smtClean="0"/>
              <a:t>. ETP</a:t>
            </a:r>
            <a:endParaRPr lang="ko-KR" altLang="en-US" dirty="0"/>
          </a:p>
        </p:txBody>
      </p:sp>
      <p:sp>
        <p:nvSpPr>
          <p:cNvPr id="10" name="텍스트 개체 틀 9"/>
          <p:cNvSpPr>
            <a:spLocks noGrp="1"/>
          </p:cNvSpPr>
          <p:nvPr>
            <p:ph type="body" idx="1"/>
          </p:nvPr>
        </p:nvSpPr>
        <p:spPr>
          <a:xfrm>
            <a:off x="697016" y="3462792"/>
            <a:ext cx="2791620" cy="333601"/>
          </a:xfrm>
        </p:spPr>
        <p:txBody>
          <a:bodyPr/>
          <a:lstStyle/>
          <a:p>
            <a:r>
              <a:rPr lang="en-US" altLang="ko-KR" b="1" dirty="0" smtClean="0"/>
              <a:t>4.1 ETP </a:t>
            </a:r>
            <a:r>
              <a:rPr lang="ko-KR" altLang="en-US" b="1" dirty="0" smtClean="0"/>
              <a:t>운용 관리</a:t>
            </a:r>
            <a:endParaRPr lang="ko-KR" altLang="en-US" b="1" dirty="0"/>
          </a:p>
        </p:txBody>
      </p:sp>
      <p:sp>
        <p:nvSpPr>
          <p:cNvPr id="11" name="텍스트 개체 틀 10"/>
          <p:cNvSpPr>
            <a:spLocks noGrp="1"/>
          </p:cNvSpPr>
          <p:nvPr>
            <p:ph type="body" idx="10"/>
          </p:nvPr>
        </p:nvSpPr>
        <p:spPr>
          <a:xfrm>
            <a:off x="5576440" y="3462791"/>
            <a:ext cx="2406645" cy="333601"/>
          </a:xfrm>
        </p:spPr>
        <p:txBody>
          <a:bodyPr/>
          <a:lstStyle/>
          <a:p>
            <a:r>
              <a:rPr lang="en-US" altLang="ko-KR" b="1" dirty="0" smtClean="0"/>
              <a:t>4.2 ETP </a:t>
            </a:r>
            <a:r>
              <a:rPr lang="ko-KR" altLang="en-US" b="1" dirty="0" smtClean="0"/>
              <a:t>신규 등록</a:t>
            </a:r>
            <a:endParaRPr lang="ko-KR" altLang="en-US" b="1" dirty="0"/>
          </a:p>
        </p:txBody>
      </p:sp>
      <p:sp>
        <p:nvSpPr>
          <p:cNvPr id="12" name="텍스트 개체 틀 10"/>
          <p:cNvSpPr txBox="1">
            <a:spLocks/>
          </p:cNvSpPr>
          <p:nvPr/>
        </p:nvSpPr>
        <p:spPr>
          <a:xfrm>
            <a:off x="7674285" y="3462790"/>
            <a:ext cx="2572960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b="1" dirty="0"/>
              <a:t>4</a:t>
            </a:r>
            <a:r>
              <a:rPr lang="en-US" altLang="ko-KR" b="1" dirty="0" smtClean="0"/>
              <a:t>.3 </a:t>
            </a:r>
            <a:r>
              <a:rPr lang="ko-KR" altLang="en-US" b="1" dirty="0" smtClean="0"/>
              <a:t>계약지수 목록</a:t>
            </a:r>
            <a:endParaRPr lang="ko-KR" altLang="en-US" b="1" dirty="0"/>
          </a:p>
        </p:txBody>
      </p:sp>
      <p:sp>
        <p:nvSpPr>
          <p:cNvPr id="13" name="텍스트 개체 틀 9"/>
          <p:cNvSpPr txBox="1">
            <a:spLocks/>
          </p:cNvSpPr>
          <p:nvPr/>
        </p:nvSpPr>
        <p:spPr>
          <a:xfrm>
            <a:off x="74671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4.1.1 </a:t>
            </a:r>
            <a:r>
              <a:rPr lang="en-US" altLang="ko-KR" sz="900" dirty="0"/>
              <a:t>ETP </a:t>
            </a:r>
            <a:r>
              <a:rPr lang="ko-KR" altLang="en-US" sz="900" dirty="0" err="1"/>
              <a:t>대시보드</a:t>
            </a:r>
            <a:endParaRPr lang="ko-KR" altLang="en-US" sz="900" dirty="0"/>
          </a:p>
          <a:p>
            <a:r>
              <a:rPr lang="en-US" altLang="ko-KR" sz="900" dirty="0" smtClean="0"/>
              <a:t>4.1.2 </a:t>
            </a:r>
            <a:r>
              <a:rPr lang="en-US" altLang="ko-KR" sz="900" dirty="0"/>
              <a:t>ETP </a:t>
            </a:r>
            <a:r>
              <a:rPr lang="ko-KR" altLang="en-US" sz="900" dirty="0"/>
              <a:t>기본정보</a:t>
            </a:r>
          </a:p>
          <a:p>
            <a:r>
              <a:rPr lang="en-US" altLang="ko-KR" sz="900" dirty="0" smtClean="0"/>
              <a:t>4.1.3 </a:t>
            </a:r>
            <a:r>
              <a:rPr lang="en-US" altLang="ko-KR" sz="900" dirty="0"/>
              <a:t>ETP </a:t>
            </a:r>
            <a:r>
              <a:rPr lang="ko-KR" altLang="en-US" sz="900" dirty="0"/>
              <a:t>분석정보</a:t>
            </a:r>
          </a:p>
          <a:p>
            <a:r>
              <a:rPr lang="en-US" altLang="ko-KR" sz="900" dirty="0" smtClean="0"/>
              <a:t>4.1.4 </a:t>
            </a:r>
            <a:r>
              <a:rPr lang="en-US" altLang="ko-KR" sz="900" dirty="0"/>
              <a:t>ETP </a:t>
            </a:r>
            <a:r>
              <a:rPr lang="ko-KR" altLang="en-US" sz="900" dirty="0"/>
              <a:t>분석정보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4.1.5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산출현황</a:t>
            </a:r>
          </a:p>
          <a:p>
            <a:r>
              <a:rPr lang="en-US" altLang="ko-KR" sz="900" dirty="0" smtClean="0"/>
              <a:t>4.1.6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계산기</a:t>
            </a:r>
            <a:r>
              <a:rPr lang="en-US" altLang="ko-KR" sz="900" dirty="0"/>
              <a:t>(PDF)</a:t>
            </a:r>
          </a:p>
          <a:p>
            <a:r>
              <a:rPr lang="en-US" altLang="ko-KR" sz="900" dirty="0" smtClean="0"/>
              <a:t>4.1.7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시뮬레이터</a:t>
            </a:r>
            <a:r>
              <a:rPr lang="en-US" altLang="ko-KR" sz="900" dirty="0"/>
              <a:t>(PDF)</a:t>
            </a:r>
          </a:p>
          <a:p>
            <a:r>
              <a:rPr lang="en-US" altLang="ko-KR" sz="900" dirty="0" smtClean="0"/>
              <a:t>4.1.8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계산기</a:t>
            </a:r>
            <a:r>
              <a:rPr lang="en-US" altLang="ko-KR" sz="900" dirty="0"/>
              <a:t>(</a:t>
            </a:r>
            <a:r>
              <a:rPr lang="ko-KR" altLang="en-US" sz="900" dirty="0"/>
              <a:t>지수연동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smtClean="0"/>
              <a:t>4.1.9 </a:t>
            </a:r>
            <a:r>
              <a:rPr lang="en-US" altLang="ko-KR" sz="900" dirty="0"/>
              <a:t>ETP </a:t>
            </a:r>
            <a:r>
              <a:rPr lang="ko-KR" altLang="en-US" sz="900" dirty="0"/>
              <a:t>투자지표 </a:t>
            </a:r>
            <a:r>
              <a:rPr lang="ko-KR" altLang="en-US" sz="900" dirty="0" smtClean="0"/>
              <a:t> </a:t>
            </a:r>
            <a:r>
              <a:rPr lang="ko-KR" altLang="en-US" sz="900" dirty="0"/>
              <a:t>시뮬레이터</a:t>
            </a:r>
            <a:r>
              <a:rPr lang="en-US" altLang="ko-KR" sz="900" dirty="0"/>
              <a:t>(</a:t>
            </a:r>
            <a:r>
              <a:rPr lang="ko-KR" altLang="en-US" sz="900" dirty="0"/>
              <a:t>지수연동</a:t>
            </a:r>
            <a:r>
              <a:rPr lang="en-US" altLang="ko-KR" sz="900" dirty="0"/>
              <a:t>)</a:t>
            </a:r>
          </a:p>
          <a:p>
            <a:r>
              <a:rPr lang="en-US" altLang="ko-KR" sz="900" dirty="0" smtClean="0"/>
              <a:t>4.1.10 </a:t>
            </a:r>
            <a:r>
              <a:rPr lang="en-US" altLang="ko-KR" sz="900" dirty="0"/>
              <a:t>ETP </a:t>
            </a:r>
            <a:r>
              <a:rPr lang="ko-KR" altLang="en-US" sz="900" dirty="0"/>
              <a:t>성과정보</a:t>
            </a:r>
          </a:p>
          <a:p>
            <a:r>
              <a:rPr lang="en-US" altLang="ko-KR" sz="900" dirty="0" smtClean="0"/>
              <a:t>4.1.11 </a:t>
            </a:r>
            <a:r>
              <a:rPr lang="en-US" altLang="ko-KR" sz="900" dirty="0"/>
              <a:t>ETP </a:t>
            </a:r>
            <a:r>
              <a:rPr lang="ko-KR" altLang="en-US" sz="900" dirty="0"/>
              <a:t>조회항목 </a:t>
            </a:r>
            <a:r>
              <a:rPr lang="ko-KR" altLang="en-US" sz="900" dirty="0" smtClean="0"/>
              <a:t>설정</a:t>
            </a:r>
            <a:endParaRPr lang="ko-KR" altLang="en-US" sz="900" dirty="0"/>
          </a:p>
        </p:txBody>
      </p:sp>
      <p:sp>
        <p:nvSpPr>
          <p:cNvPr id="14" name="텍스트 개체 틀 9"/>
          <p:cNvSpPr txBox="1">
            <a:spLocks/>
          </p:cNvSpPr>
          <p:nvPr/>
        </p:nvSpPr>
        <p:spPr>
          <a:xfrm>
            <a:off x="2986331" y="3836148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4.1.12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관리</a:t>
            </a:r>
          </a:p>
          <a:p>
            <a:r>
              <a:rPr lang="en-US" altLang="ko-KR" sz="900" dirty="0" smtClean="0"/>
              <a:t>4.1.13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기본정보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4.1.14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종목 비중정보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4.1.15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조치내역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4.1.16 </a:t>
            </a:r>
            <a:r>
              <a:rPr lang="en-US" altLang="ko-KR" sz="900" dirty="0"/>
              <a:t>ETP </a:t>
            </a:r>
            <a:r>
              <a:rPr lang="ko-KR" altLang="en-US" sz="900" dirty="0"/>
              <a:t>기초지수 오류내역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4.1.18 </a:t>
            </a:r>
            <a:r>
              <a:rPr lang="en-US" altLang="ko-KR" sz="900" dirty="0"/>
              <a:t>ETP </a:t>
            </a:r>
            <a:r>
              <a:rPr lang="ko-KR" altLang="en-US" sz="900" dirty="0"/>
              <a:t>해외 기초지수 입수 모니터링</a:t>
            </a:r>
          </a:p>
          <a:p>
            <a:r>
              <a:rPr lang="en-US" altLang="ko-KR" sz="900" dirty="0" smtClean="0"/>
              <a:t>4.1.19 </a:t>
            </a:r>
            <a:r>
              <a:rPr lang="en-US" altLang="ko-KR" sz="900" dirty="0"/>
              <a:t>ETF PDF </a:t>
            </a:r>
            <a:r>
              <a:rPr lang="ko-KR" altLang="en-US" sz="900" dirty="0"/>
              <a:t>정보조회</a:t>
            </a:r>
          </a:p>
          <a:p>
            <a:r>
              <a:rPr lang="en-US" altLang="ko-KR" sz="900" dirty="0" smtClean="0"/>
              <a:t>4.1.20 </a:t>
            </a:r>
            <a:r>
              <a:rPr lang="en-US" altLang="ko-KR" sz="900" dirty="0"/>
              <a:t>ETF PDF </a:t>
            </a:r>
            <a:r>
              <a:rPr lang="ko-KR" altLang="en-US" sz="900" dirty="0"/>
              <a:t>변경</a:t>
            </a:r>
          </a:p>
          <a:p>
            <a:r>
              <a:rPr lang="en-US" altLang="ko-KR" sz="900" dirty="0" smtClean="0"/>
              <a:t>4.1.21 </a:t>
            </a:r>
            <a:r>
              <a:rPr lang="en-US" altLang="ko-KR" sz="900" dirty="0"/>
              <a:t>ETF PDF </a:t>
            </a:r>
            <a:r>
              <a:rPr lang="ko-KR" altLang="en-US" sz="900" dirty="0"/>
              <a:t>변경 </a:t>
            </a:r>
            <a:r>
              <a:rPr lang="en-US" altLang="ko-KR" sz="900" dirty="0"/>
              <a:t>Popup</a:t>
            </a:r>
          </a:p>
          <a:p>
            <a:r>
              <a:rPr lang="en-US" altLang="ko-KR" sz="900" dirty="0" smtClean="0"/>
              <a:t>4.1.21 </a:t>
            </a:r>
            <a:r>
              <a:rPr lang="en-US" altLang="ko-KR" sz="900" dirty="0"/>
              <a:t>ETF PDF INAV </a:t>
            </a:r>
            <a:r>
              <a:rPr lang="ko-KR" altLang="en-US" sz="900" dirty="0"/>
              <a:t>계산기</a:t>
            </a:r>
          </a:p>
          <a:p>
            <a:r>
              <a:rPr lang="en-US" altLang="ko-KR" sz="900" dirty="0" smtClean="0"/>
              <a:t>4.1.22 </a:t>
            </a:r>
            <a:r>
              <a:rPr lang="en-US" altLang="ko-KR" sz="900" dirty="0"/>
              <a:t>ETF PDF </a:t>
            </a:r>
            <a:r>
              <a:rPr lang="ko-KR" altLang="en-US" sz="900" dirty="0"/>
              <a:t>비중변경현황</a:t>
            </a:r>
          </a:p>
        </p:txBody>
      </p:sp>
      <p:sp>
        <p:nvSpPr>
          <p:cNvPr id="15" name="텍스트 개체 틀 9"/>
          <p:cNvSpPr txBox="1">
            <a:spLocks/>
          </p:cNvSpPr>
          <p:nvPr/>
        </p:nvSpPr>
        <p:spPr>
          <a:xfrm>
            <a:off x="5626135" y="3836147"/>
            <a:ext cx="2572958" cy="2683921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900" dirty="0" smtClean="0"/>
              <a:t>4.2.1 ETP </a:t>
            </a:r>
            <a:r>
              <a:rPr lang="ko-KR" altLang="en-US" sz="900" dirty="0" smtClean="0"/>
              <a:t>신청현황</a:t>
            </a:r>
            <a:endParaRPr lang="en-US" altLang="ko-KR" sz="900" dirty="0" smtClean="0"/>
          </a:p>
          <a:p>
            <a:r>
              <a:rPr lang="en-US" altLang="ko-KR" sz="900" dirty="0" smtClean="0"/>
              <a:t>4.2.2 </a:t>
            </a:r>
            <a:r>
              <a:rPr lang="en-US" altLang="ko-KR" sz="900" dirty="0"/>
              <a:t>ETP </a:t>
            </a:r>
            <a:r>
              <a:rPr lang="ko-KR" altLang="en-US" sz="900" dirty="0" smtClean="0"/>
              <a:t>신규등록</a:t>
            </a:r>
            <a:endParaRPr lang="ko-KR" altLang="en-US" sz="900" dirty="0"/>
          </a:p>
          <a:p>
            <a:endParaRPr lang="ko-KR" altLang="en-US" sz="900" dirty="0"/>
          </a:p>
        </p:txBody>
      </p:sp>
    </p:spTree>
    <p:extLst>
      <p:ext uri="{BB962C8B-B14F-4D97-AF65-F5344CB8AC3E}">
        <p14:creationId xmlns:p14="http://schemas.microsoft.com/office/powerpoint/2010/main" val="11409671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 smtClean="0"/>
              <a:t>Index</a:t>
            </a:r>
            <a:endParaRPr lang="ko-KR" altLang="en-US" dirty="0"/>
          </a:p>
        </p:txBody>
      </p:sp>
      <p:sp>
        <p:nvSpPr>
          <p:cNvPr id="3" name="텍스트 개체 틀 2"/>
          <p:cNvSpPr>
            <a:spLocks noGrp="1"/>
          </p:cNvSpPr>
          <p:nvPr>
            <p:ph type="body" sz="quarter" idx="13"/>
          </p:nvPr>
        </p:nvSpPr>
        <p:spPr/>
        <p:txBody>
          <a:bodyPr anchor="ctr">
            <a:normAutofit fontScale="85000" lnSpcReduction="20000"/>
          </a:bodyPr>
          <a:lstStyle/>
          <a:p>
            <a:pPr marL="0" indent="0">
              <a:buNone/>
            </a:pPr>
            <a:r>
              <a:rPr lang="en-US" altLang="ko-KR" sz="2000" dirty="0" smtClean="0"/>
              <a:t>1. IA(Information Architecture)</a:t>
            </a:r>
            <a:endParaRPr lang="en-US" altLang="ko-KR" sz="1200" dirty="0"/>
          </a:p>
          <a:p>
            <a:pPr marL="0" indent="0">
              <a:buNone/>
            </a:pPr>
            <a:r>
              <a:rPr lang="en-US" altLang="ko-KR" sz="2000" dirty="0" smtClean="0"/>
              <a:t>	</a:t>
            </a:r>
          </a:p>
          <a:p>
            <a:pPr marL="0" indent="0">
              <a:buNone/>
            </a:pPr>
            <a:r>
              <a:rPr lang="en-US" altLang="ko-KR" sz="2000" dirty="0" smtClean="0"/>
              <a:t>2</a:t>
            </a:r>
            <a:r>
              <a:rPr lang="en-US" altLang="ko-KR" sz="2000" dirty="0"/>
              <a:t>. </a:t>
            </a:r>
            <a:r>
              <a:rPr lang="ko-KR" altLang="en-US" sz="2000" dirty="0" smtClean="0"/>
              <a:t>공통모듈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2.1 Screen Layout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2.2 Header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2.3 Side Navigation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2.4 Tab Menu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2.5 Control Panel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2.6 Contents</a:t>
            </a: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2.7 Footer</a:t>
            </a: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/>
              <a:t>3. </a:t>
            </a:r>
            <a:r>
              <a:rPr lang="ko-KR" altLang="en-US" sz="2000" dirty="0" smtClean="0"/>
              <a:t>지수</a:t>
            </a:r>
            <a:endParaRPr lang="en-US" altLang="ko-KR" sz="2000" dirty="0" smtClean="0"/>
          </a:p>
          <a:p>
            <a:pPr marL="0" indent="0">
              <a:buNone/>
            </a:pP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3.1 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지수운용관리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3.2 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지수등록관리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endParaRPr lang="en-US" altLang="ko-KR" sz="2000" dirty="0"/>
          </a:p>
          <a:p>
            <a:pPr marL="0" indent="0">
              <a:buNone/>
            </a:pPr>
            <a:r>
              <a:rPr lang="en-US" altLang="ko-KR" sz="2000" dirty="0" smtClean="0"/>
              <a:t>4. ETP</a:t>
            </a:r>
            <a:endParaRPr lang="en-US" altLang="ko-KR" sz="2000" dirty="0"/>
          </a:p>
          <a:p>
            <a:pPr marL="0" indent="0">
              <a:buNone/>
            </a:pP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 4.1 ETP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운용관리</a:t>
            </a:r>
            <a:endParaRPr lang="en-US" altLang="ko-KR" sz="1900" dirty="0" smtClean="0">
              <a:solidFill>
                <a:schemeClr val="tx1">
                  <a:lumMod val="65000"/>
                  <a:lumOff val="35000"/>
                </a:schemeClr>
              </a:solidFill>
            </a:endParaRPr>
          </a:p>
          <a:p>
            <a:pPr marL="0" indent="0">
              <a:buNone/>
            </a:pPr>
            <a:r>
              <a:rPr lang="en-US" altLang="ko-KR" sz="1900" dirty="0">
                <a:solidFill>
                  <a:schemeClr val="tx1">
                    <a:lumMod val="65000"/>
                    <a:lumOff val="35000"/>
                  </a:schemeClr>
                </a:solidFill>
              </a:rPr>
              <a:t> </a:t>
            </a:r>
            <a:r>
              <a:rPr lang="en-US" altLang="ko-KR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 4.2 ETP</a:t>
            </a:r>
            <a:r>
              <a:rPr lang="ko-KR" altLang="en-US" sz="1900" dirty="0" smtClean="0">
                <a:solidFill>
                  <a:schemeClr val="tx1">
                    <a:lumMod val="65000"/>
                    <a:lumOff val="35000"/>
                  </a:schemeClr>
                </a:solidFill>
              </a:rPr>
              <a:t>상장관리</a:t>
            </a:r>
            <a:endParaRPr lang="ko-KR" altLang="en-US" sz="1900" dirty="0">
              <a:solidFill>
                <a:schemeClr val="tx1">
                  <a:lumMod val="65000"/>
                  <a:lumOff val="3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33970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제목 4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 ETP </a:t>
            </a:r>
            <a:r>
              <a:rPr lang="ko-KR" altLang="en-US" dirty="0" err="1" smtClean="0"/>
              <a:t>대시보드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ETP_OP_01</a:t>
            </a:r>
            <a:endParaRPr lang="ko-KR" altLang="en-US" dirty="0"/>
          </a:p>
        </p:txBody>
      </p:sp>
      <p:sp>
        <p:nvSpPr>
          <p:cNvPr id="2" name="텍스트 개체 틀 1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리스트 카테고리</a:t>
            </a:r>
            <a:endParaRPr lang="en-US" altLang="ko-KR" dirty="0" smtClean="0"/>
          </a:p>
          <a:p>
            <a:r>
              <a:rPr lang="ko-KR" altLang="en-US" dirty="0" smtClean="0"/>
              <a:t>운용정보는 투자지표 및 기초지수의 정보로 구성한다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추후 변경가능</a:t>
            </a:r>
            <a:endParaRPr lang="en-US" altLang="ko-KR" dirty="0" smtClean="0"/>
          </a:p>
          <a:p>
            <a:r>
              <a:rPr lang="ko-KR" altLang="en-US" dirty="0" smtClean="0"/>
              <a:t>리스트는 기본적으로 상장일자순으로 정렬해서 보여주며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일내 정보의 경우 </a:t>
            </a:r>
            <a:r>
              <a:rPr lang="en-US" altLang="ko-KR" dirty="0" smtClean="0"/>
              <a:t>‘NEW’</a:t>
            </a:r>
            <a:r>
              <a:rPr lang="ko-KR" altLang="en-US" dirty="0" smtClean="0"/>
              <a:t>아이콘을 붙인다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종목별 조회화면으로 이동</a:t>
            </a:r>
            <a:endParaRPr lang="en-US" altLang="ko-KR" dirty="0" smtClean="0"/>
          </a:p>
          <a:p>
            <a:r>
              <a:rPr lang="en-US" altLang="ko-KR" dirty="0" smtClean="0"/>
              <a:t>ETP</a:t>
            </a:r>
            <a:r>
              <a:rPr lang="ko-KR" altLang="en-US" dirty="0" smtClean="0"/>
              <a:t>중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에 한해 활성화된다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아이콘을 클릭하면 </a:t>
            </a:r>
            <a:r>
              <a:rPr lang="en-US" altLang="ko-KR" dirty="0" smtClean="0"/>
              <a:t>ETP </a:t>
            </a:r>
            <a:r>
              <a:rPr lang="ko-KR" altLang="en-US" dirty="0" smtClean="0"/>
              <a:t>종목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정보로 이동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ETN</a:t>
            </a:r>
            <a:r>
              <a:rPr lang="ko-KR" altLang="en-US" dirty="0" smtClean="0"/>
              <a:t>의 경우 비활성화 처리</a:t>
            </a:r>
            <a:endParaRPr lang="en-US" altLang="ko-KR" dirty="0" smtClean="0"/>
          </a:p>
          <a:p>
            <a:r>
              <a:rPr lang="ko-KR" altLang="en-US" dirty="0" smtClean="0"/>
              <a:t>기초지수의 조치내역 </a:t>
            </a:r>
            <a:r>
              <a:rPr lang="ko-KR" altLang="en-US" dirty="0" err="1" smtClean="0"/>
              <a:t>안래</a:t>
            </a:r>
            <a:endParaRPr lang="en-US" altLang="ko-KR" dirty="0" smtClean="0"/>
          </a:p>
          <a:p>
            <a:r>
              <a:rPr lang="ko-KR" altLang="en-US" dirty="0" smtClean="0"/>
              <a:t>링크를 클릭하면 상세조치현황을 </a:t>
            </a:r>
            <a:r>
              <a:rPr lang="ko-KR" altLang="en-US" dirty="0" err="1" smtClean="0"/>
              <a:t>볼수있는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을 띄운다</a:t>
            </a:r>
            <a:endParaRPr lang="en-US" altLang="ko-KR" dirty="0" smtClean="0"/>
          </a:p>
          <a:p>
            <a:r>
              <a:rPr lang="ko-KR" altLang="en-US" dirty="0" smtClean="0"/>
              <a:t>운용지원</a:t>
            </a:r>
            <a:r>
              <a:rPr lang="en-US" altLang="ko-KR" dirty="0" smtClean="0"/>
              <a:t>TOOL</a:t>
            </a:r>
            <a:r>
              <a:rPr lang="ko-KR" altLang="en-US" dirty="0" smtClean="0"/>
              <a:t>을 클릭하면 각 지원기능 정보가 </a:t>
            </a:r>
            <a:r>
              <a:rPr lang="en-US" altLang="ko-KR" dirty="0" smtClean="0"/>
              <a:t>DISPLAY</a:t>
            </a:r>
          </a:p>
          <a:p>
            <a:r>
              <a:rPr lang="ko-KR" altLang="en-US" dirty="0" smtClean="0"/>
              <a:t>관심정보를 등록해놓고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클릭하면 해당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의 기초정보 조회화면으로 이동한다</a:t>
            </a:r>
            <a:r>
              <a:rPr lang="en-US" altLang="ko-KR" dirty="0" smtClean="0"/>
              <a:t>. TAB</a:t>
            </a:r>
            <a:r>
              <a:rPr lang="ko-KR" altLang="en-US" dirty="0" smtClean="0"/>
              <a:t>메뉴를 두어서 전체종목 조회 및 선택이 가능하도록 한다</a:t>
            </a:r>
            <a:endParaRPr lang="en-US" altLang="ko-KR" dirty="0" smtClean="0"/>
          </a:p>
          <a:p>
            <a:r>
              <a:rPr lang="ko-KR" altLang="en-US" dirty="0" smtClean="0"/>
              <a:t>관심종목을 추가할 수 있다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ETN</a:t>
            </a:r>
            <a:r>
              <a:rPr lang="ko-KR" altLang="en-US" dirty="0" smtClean="0"/>
              <a:t>은 추적오차율이 없으므로 </a:t>
            </a:r>
            <a:r>
              <a:rPr lang="en-US" altLang="ko-KR" dirty="0" smtClean="0"/>
              <a:t>‘N/A’</a:t>
            </a:r>
            <a:r>
              <a:rPr lang="ko-KR" altLang="en-US" dirty="0" smtClean="0"/>
              <a:t>로 처리한다</a:t>
            </a:r>
            <a:endParaRPr lang="en-US" altLang="ko-KR" dirty="0" smtClean="0"/>
          </a:p>
          <a:p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"/>
          <a:stretch/>
        </p:blipFill>
        <p:spPr>
          <a:xfrm>
            <a:off x="113961" y="702733"/>
            <a:ext cx="7438911" cy="5410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3" name="텍스트 개체 틀 2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발행사의 운용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현황을 보여준다</a:t>
            </a:r>
            <a:endParaRPr lang="en-US" altLang="ko-KR" dirty="0" smtClean="0"/>
          </a:p>
          <a:p>
            <a:r>
              <a:rPr lang="ko-KR" altLang="en-US" dirty="0" smtClean="0"/>
              <a:t>발행사의 </a:t>
            </a:r>
            <a:r>
              <a:rPr lang="en-US" altLang="ko-KR" dirty="0" smtClean="0"/>
              <a:t>HOME</a:t>
            </a:r>
            <a:r>
              <a:rPr lang="ko-KR" altLang="en-US" dirty="0" smtClean="0"/>
              <a:t>화면이다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417453" y="167942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540782" y="21196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141915" y="241602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108267" y="190362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709772" y="190627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6273346" y="120529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6132218" y="94319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236153" y="149194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7" name="타원 16"/>
          <p:cNvSpPr/>
          <p:nvPr/>
        </p:nvSpPr>
        <p:spPr>
          <a:xfrm>
            <a:off x="6808379" y="273400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grpSp>
        <p:nvGrpSpPr>
          <p:cNvPr id="19" name="그룹 18"/>
          <p:cNvGrpSpPr/>
          <p:nvPr/>
        </p:nvGrpSpPr>
        <p:grpSpPr>
          <a:xfrm>
            <a:off x="6849843" y="4067658"/>
            <a:ext cx="286411" cy="200055"/>
            <a:chOff x="6154689" y="890060"/>
            <a:chExt cx="286411" cy="200055"/>
          </a:xfrm>
        </p:grpSpPr>
        <p:sp>
          <p:nvSpPr>
            <p:cNvPr id="20" name="타원 19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21" name="TextBox 20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10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  <p:sp>
        <p:nvSpPr>
          <p:cNvPr id="22" name="타원 21"/>
          <p:cNvSpPr/>
          <p:nvPr/>
        </p:nvSpPr>
        <p:spPr>
          <a:xfrm>
            <a:off x="5497172" y="2356632"/>
            <a:ext cx="174638" cy="174638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4807743" y="1701715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ETP_OP_02</a:t>
            </a:r>
            <a:endParaRPr lang="ko-KR" altLang="en-US" sz="700" dirty="0"/>
          </a:p>
        </p:txBody>
      </p:sp>
      <p:cxnSp>
        <p:nvCxnSpPr>
          <p:cNvPr id="24" name="꺾인 연결선 23"/>
          <p:cNvCxnSpPr>
            <a:stCxn id="22" idx="0"/>
            <a:endCxn id="23" idx="2"/>
          </p:cNvCxnSpPr>
          <p:nvPr/>
        </p:nvCxnSpPr>
        <p:spPr>
          <a:xfrm rot="16200000" flipV="1">
            <a:off x="5078495" y="1850635"/>
            <a:ext cx="549174" cy="462819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타원 27"/>
          <p:cNvSpPr/>
          <p:nvPr/>
        </p:nvSpPr>
        <p:spPr>
          <a:xfrm>
            <a:off x="5705895" y="2349485"/>
            <a:ext cx="173431" cy="173431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모서리가 둥근 직사각형 30"/>
          <p:cNvSpPr/>
          <p:nvPr/>
        </p:nvSpPr>
        <p:spPr>
          <a:xfrm>
            <a:off x="5560219" y="1701714"/>
            <a:ext cx="627710" cy="11498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ETP_OP_09</a:t>
            </a:r>
            <a:endParaRPr lang="ko-KR" altLang="en-US" sz="700" dirty="0"/>
          </a:p>
        </p:txBody>
      </p:sp>
      <p:cxnSp>
        <p:nvCxnSpPr>
          <p:cNvPr id="32" name="꺾인 연결선 31"/>
          <p:cNvCxnSpPr>
            <a:stCxn id="28" idx="0"/>
            <a:endCxn id="31" idx="2"/>
          </p:cNvCxnSpPr>
          <p:nvPr/>
        </p:nvCxnSpPr>
        <p:spPr>
          <a:xfrm rot="5400000" flipH="1" flipV="1">
            <a:off x="5566951" y="2042363"/>
            <a:ext cx="532782" cy="8146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5246153" y="1133475"/>
            <a:ext cx="881788" cy="108530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IDX_MNG_06_01</a:t>
            </a:r>
            <a:endParaRPr lang="ko-KR" altLang="en-US" sz="700" dirty="0"/>
          </a:p>
        </p:txBody>
      </p:sp>
      <p:cxnSp>
        <p:nvCxnSpPr>
          <p:cNvPr id="40" name="꺾인 연결선 39"/>
          <p:cNvCxnSpPr>
            <a:endCxn id="35" idx="3"/>
          </p:cNvCxnSpPr>
          <p:nvPr/>
        </p:nvCxnSpPr>
        <p:spPr>
          <a:xfrm rot="10800000" flipV="1">
            <a:off x="6127941" y="1081082"/>
            <a:ext cx="1022374" cy="106658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6324668" y="1661326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모서리가 둥근 직사각형 43"/>
          <p:cNvSpPr/>
          <p:nvPr/>
        </p:nvSpPr>
        <p:spPr>
          <a:xfrm>
            <a:off x="6327049" y="1952745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5" name="모서리가 둥근 직사각형 44"/>
          <p:cNvSpPr/>
          <p:nvPr/>
        </p:nvSpPr>
        <p:spPr>
          <a:xfrm>
            <a:off x="6329426" y="2243256"/>
            <a:ext cx="203674" cy="224624"/>
          </a:xfrm>
          <a:prstGeom prst="roundRect">
            <a:avLst>
              <a:gd name="adj" fmla="val 7314"/>
            </a:avLst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2" name="꺾인 연결선 51"/>
          <p:cNvCxnSpPr>
            <a:stCxn id="43" idx="1"/>
            <a:endCxn id="55" idx="1"/>
          </p:cNvCxnSpPr>
          <p:nvPr/>
        </p:nvCxnSpPr>
        <p:spPr>
          <a:xfrm rot="10800000" flipH="1" flipV="1">
            <a:off x="6324668" y="1773637"/>
            <a:ext cx="102794" cy="3017873"/>
          </a:xfrm>
          <a:prstGeom prst="bentConnector3">
            <a:avLst>
              <a:gd name="adj1" fmla="val -80306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5" name="모서리가 둥근 직사각형 54"/>
          <p:cNvSpPr/>
          <p:nvPr/>
        </p:nvSpPr>
        <p:spPr>
          <a:xfrm>
            <a:off x="6427462" y="4738639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</a:t>
            </a:r>
            <a:endParaRPr lang="ko-KR" altLang="en-US" sz="700" dirty="0"/>
          </a:p>
        </p:txBody>
      </p:sp>
      <p:sp>
        <p:nvSpPr>
          <p:cNvPr id="56" name="모서리가 둥근 직사각형 55"/>
          <p:cNvSpPr/>
          <p:nvPr/>
        </p:nvSpPr>
        <p:spPr>
          <a:xfrm>
            <a:off x="6438852" y="4923407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ETP_OP_05</a:t>
            </a:r>
            <a:endParaRPr lang="ko-KR" altLang="en-US" sz="700" dirty="0"/>
          </a:p>
        </p:txBody>
      </p:sp>
      <p:sp>
        <p:nvSpPr>
          <p:cNvPr id="57" name="모서리가 둥근 직사각형 56"/>
          <p:cNvSpPr/>
          <p:nvPr/>
        </p:nvSpPr>
        <p:spPr>
          <a:xfrm>
            <a:off x="6427462" y="5124256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ETP_OP_06</a:t>
            </a:r>
            <a:endParaRPr lang="ko-KR" altLang="en-US" sz="700" dirty="0"/>
          </a:p>
        </p:txBody>
      </p:sp>
      <p:cxnSp>
        <p:nvCxnSpPr>
          <p:cNvPr id="60" name="꺾인 연결선 59"/>
          <p:cNvCxnSpPr>
            <a:stCxn id="44" idx="1"/>
            <a:endCxn id="56" idx="1"/>
          </p:cNvCxnSpPr>
          <p:nvPr/>
        </p:nvCxnSpPr>
        <p:spPr>
          <a:xfrm rot="10800000" flipH="1" flipV="1">
            <a:off x="6327048" y="2065057"/>
            <a:ext cx="111803" cy="2911222"/>
          </a:xfrm>
          <a:prstGeom prst="bentConnector3">
            <a:avLst>
              <a:gd name="adj1" fmla="val -73835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4" name="꺾인 연결선 63"/>
          <p:cNvCxnSpPr>
            <a:stCxn id="45" idx="1"/>
            <a:endCxn id="57" idx="1"/>
          </p:cNvCxnSpPr>
          <p:nvPr/>
        </p:nvCxnSpPr>
        <p:spPr>
          <a:xfrm rot="10800000" flipH="1" flipV="1">
            <a:off x="6329426" y="2355568"/>
            <a:ext cx="98036" cy="2821560"/>
          </a:xfrm>
          <a:prstGeom prst="bentConnector3">
            <a:avLst>
              <a:gd name="adj1" fmla="val -90681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8" name="그룹 67"/>
          <p:cNvGrpSpPr/>
          <p:nvPr/>
        </p:nvGrpSpPr>
        <p:grpSpPr>
          <a:xfrm>
            <a:off x="3468981" y="1977314"/>
            <a:ext cx="286411" cy="200055"/>
            <a:chOff x="6154689" y="890060"/>
            <a:chExt cx="286411" cy="200055"/>
          </a:xfrm>
        </p:grpSpPr>
        <p:sp>
          <p:nvSpPr>
            <p:cNvPr id="69" name="타원 68"/>
            <p:cNvSpPr/>
            <p:nvPr/>
          </p:nvSpPr>
          <p:spPr>
            <a:xfrm>
              <a:off x="6228328" y="920521"/>
              <a:ext cx="139135" cy="139135"/>
            </a:xfrm>
            <a:prstGeom prst="ellipse">
              <a:avLst/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600" b="1" dirty="0"/>
            </a:p>
          </p:txBody>
        </p:sp>
        <p:sp>
          <p:nvSpPr>
            <p:cNvPr id="70" name="TextBox 69"/>
            <p:cNvSpPr txBox="1"/>
            <p:nvPr/>
          </p:nvSpPr>
          <p:spPr>
            <a:xfrm>
              <a:off x="6154689" y="890060"/>
              <a:ext cx="286411" cy="20005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700" b="1" dirty="0" smtClean="0">
                  <a:solidFill>
                    <a:schemeClr val="bg1"/>
                  </a:solidFill>
                </a:rPr>
                <a:t>11</a:t>
              </a:r>
              <a:endParaRPr lang="ko-KR" altLang="en-US" sz="700" b="1" dirty="0">
                <a:solidFill>
                  <a:schemeClr val="bg1"/>
                </a:solidFill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14415638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 ETP </a:t>
            </a:r>
            <a:r>
              <a:rPr lang="ko-KR" altLang="en-US" dirty="0" smtClean="0"/>
              <a:t>기본정보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종목명</a:t>
            </a:r>
            <a:r>
              <a:rPr lang="en-US" altLang="ko-KR" dirty="0" smtClean="0"/>
              <a:t>, </a:t>
            </a:r>
            <a:r>
              <a:rPr lang="ko-KR" altLang="en-US" dirty="0" smtClean="0"/>
              <a:t>단축코드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상품개요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있을경우에한해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링크를 클릭하면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관리</a:t>
            </a:r>
            <a:r>
              <a:rPr lang="en-US" altLang="ko-KR" dirty="0" smtClean="0"/>
              <a:t>HOME(ETP_OP_01)</a:t>
            </a:r>
            <a:r>
              <a:rPr lang="ko-KR" altLang="en-US" dirty="0" smtClean="0"/>
              <a:t>로 돌아간다</a:t>
            </a:r>
            <a:r>
              <a:rPr lang="en-US" altLang="ko-KR" dirty="0" smtClean="0"/>
              <a:t>. </a:t>
            </a:r>
          </a:p>
          <a:p>
            <a:r>
              <a:rPr lang="ko-KR" altLang="en-US" dirty="0" smtClean="0"/>
              <a:t>종목의 시세를 보여준다</a:t>
            </a:r>
            <a:endParaRPr lang="en-US" altLang="ko-KR" dirty="0" smtClean="0"/>
          </a:p>
          <a:p>
            <a:r>
              <a:rPr lang="ko-KR" altLang="en-US" dirty="0" smtClean="0"/>
              <a:t>차트는 지수정보</a:t>
            </a:r>
            <a:r>
              <a:rPr lang="en-US" altLang="ko-KR" dirty="0" smtClean="0"/>
              <a:t>(IDX_MNG_03)</a:t>
            </a:r>
            <a:r>
              <a:rPr lang="ko-KR" altLang="en-US" dirty="0" smtClean="0"/>
              <a:t>과 동일하며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종목과 기초지수의 정보를 같이 보여준다</a:t>
            </a:r>
            <a:r>
              <a:rPr lang="en-US" altLang="ko-KR" dirty="0" smtClean="0"/>
              <a:t>.</a:t>
            </a:r>
          </a:p>
          <a:p>
            <a:r>
              <a:rPr lang="en-US" altLang="ko-KR" dirty="0" smtClean="0"/>
              <a:t>ETP</a:t>
            </a:r>
            <a:r>
              <a:rPr lang="ko-KR" altLang="en-US" dirty="0" smtClean="0"/>
              <a:t>의 기본정보</a:t>
            </a:r>
            <a:endParaRPr lang="en-US" altLang="ko-KR" dirty="0" smtClean="0"/>
          </a:p>
          <a:p>
            <a:r>
              <a:rPr lang="ko-KR" altLang="en-US" dirty="0" smtClean="0"/>
              <a:t>기초지수 기본정보</a:t>
            </a:r>
            <a:endParaRPr lang="en-US" altLang="ko-KR" dirty="0" smtClean="0"/>
          </a:p>
          <a:p>
            <a:r>
              <a:rPr lang="ko-KR" altLang="en-US" dirty="0" smtClean="0"/>
              <a:t>버튼을 클릭하면 기초지수정보조회화면이 </a:t>
            </a:r>
            <a:r>
              <a:rPr lang="ko-KR" altLang="en-US" dirty="0" err="1" smtClean="0"/>
              <a:t>팝업된다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투자지표 정보</a:t>
            </a:r>
            <a:endParaRPr lang="en-US" altLang="ko-KR" dirty="0" smtClean="0"/>
          </a:p>
          <a:p>
            <a:r>
              <a:rPr lang="ko-KR" altLang="en-US" dirty="0" smtClean="0"/>
              <a:t>관심종목을 클릭하면 해당 종목의 정보가 뜬다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49580" y="351064"/>
            <a:ext cx="675132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ETP </a:t>
            </a:r>
            <a:r>
              <a:rPr lang="ko-KR" altLang="en-US" dirty="0" smtClean="0"/>
              <a:t>종목의 기본 정보 및 시세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기초지수정보를 조회한다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609725" y="111385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198745" y="104321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1609725" y="158423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347085" y="19977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1747611" y="3636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756297" y="3636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1763577" y="525913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8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4993594" y="45885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  <p:sp>
        <p:nvSpPr>
          <p:cNvPr id="16" name="타원 15"/>
          <p:cNvSpPr/>
          <p:nvPr/>
        </p:nvSpPr>
        <p:spPr>
          <a:xfrm>
            <a:off x="6006102" y="243211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9</a:t>
            </a:r>
            <a:endParaRPr lang="ko-KR" altLang="en-US" sz="800" b="1" dirty="0"/>
          </a:p>
        </p:txBody>
      </p:sp>
      <p:sp>
        <p:nvSpPr>
          <p:cNvPr id="17" name="모서리가 둥근 직사각형 16"/>
          <p:cNvSpPr/>
          <p:nvPr/>
        </p:nvSpPr>
        <p:spPr>
          <a:xfrm>
            <a:off x="4982005" y="4947904"/>
            <a:ext cx="765743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  <a:endParaRPr lang="ko-KR" altLang="en-US" sz="700" dirty="0"/>
          </a:p>
        </p:txBody>
      </p:sp>
      <p:sp>
        <p:nvSpPr>
          <p:cNvPr id="18" name="모서리가 둥근 직사각형 17"/>
          <p:cNvSpPr/>
          <p:nvPr/>
        </p:nvSpPr>
        <p:spPr>
          <a:xfrm>
            <a:off x="5267688" y="1300995"/>
            <a:ext cx="627857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ETP_OP_01</a:t>
            </a:r>
            <a:endParaRPr lang="ko-KR" altLang="en-US" sz="700" dirty="0"/>
          </a:p>
        </p:txBody>
      </p:sp>
      <p:cxnSp>
        <p:nvCxnSpPr>
          <p:cNvPr id="19" name="꺾인 연결선 18"/>
          <p:cNvCxnSpPr>
            <a:stCxn id="9" idx="4"/>
            <a:endCxn id="18" idx="1"/>
          </p:cNvCxnSpPr>
          <p:nvPr/>
        </p:nvCxnSpPr>
        <p:spPr>
          <a:xfrm rot="5400000">
            <a:off x="5181305" y="1267483"/>
            <a:ext cx="172767" cy="12700"/>
          </a:xfrm>
          <a:prstGeom prst="bentConnector4">
            <a:avLst>
              <a:gd name="adj1" fmla="val 34698"/>
              <a:gd name="adj2" fmla="val 100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5" idx="6"/>
            <a:endCxn id="17" idx="0"/>
          </p:cNvCxnSpPr>
          <p:nvPr/>
        </p:nvCxnSpPr>
        <p:spPr>
          <a:xfrm>
            <a:off x="5131480" y="4657513"/>
            <a:ext cx="233397" cy="290391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841138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4.1.3 ETP </a:t>
            </a:r>
            <a:r>
              <a:rPr lang="ko-KR" altLang="en-US" dirty="0" smtClean="0"/>
              <a:t>분석정보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err="1" smtClean="0"/>
              <a:t>etp</a:t>
            </a:r>
            <a:r>
              <a:rPr lang="en-US" altLang="ko-KR" dirty="0" smtClean="0"/>
              <a:t> </a:t>
            </a:r>
            <a:r>
              <a:rPr lang="ko-KR" altLang="en-US" dirty="0" smtClean="0"/>
              <a:t>가격기준</a:t>
            </a:r>
            <a:r>
              <a:rPr lang="en-US" altLang="ko-KR" dirty="0" smtClean="0"/>
              <a:t>, </a:t>
            </a:r>
            <a:r>
              <a:rPr lang="en-US" altLang="ko-KR" dirty="0" err="1" smtClean="0"/>
              <a:t>nav</a:t>
            </a:r>
            <a:r>
              <a:rPr lang="ko-KR" altLang="en-US" dirty="0" smtClean="0"/>
              <a:t>기준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기초지수가격 에 대한 기간별 수익률을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그래프로표현한다</a:t>
            </a:r>
            <a:endParaRPr lang="en-US" altLang="ko-KR" dirty="0" smtClean="0"/>
          </a:p>
          <a:p>
            <a:r>
              <a:rPr lang="ko-KR" altLang="en-US" dirty="0" err="1" smtClean="0"/>
              <a:t>비교자산군을</a:t>
            </a:r>
            <a:r>
              <a:rPr lang="ko-KR" altLang="en-US" dirty="0" smtClean="0"/>
              <a:t> 추가할 수 있다</a:t>
            </a:r>
            <a:endParaRPr lang="en-US" altLang="ko-KR" dirty="0" smtClean="0"/>
          </a:p>
          <a:p>
            <a:r>
              <a:rPr lang="ko-KR" altLang="en-US" dirty="0" smtClean="0"/>
              <a:t>포트폴리오정보는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정보를 통해 보여주고 비중기준 </a:t>
            </a:r>
            <a:r>
              <a:rPr lang="en-US" altLang="ko-KR" dirty="0" smtClean="0"/>
              <a:t>TOP10 </a:t>
            </a:r>
            <a:r>
              <a:rPr lang="ko-KR" altLang="en-US" dirty="0" smtClean="0"/>
              <a:t>종목을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링크를 클릭하면 모든 종목의 비중정보가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r="-57"/>
          <a:stretch/>
        </p:blipFill>
        <p:spPr>
          <a:xfrm>
            <a:off x="634314" y="351064"/>
            <a:ext cx="6400800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807845" y="334107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386965" y="471182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807845" y="501871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2844165" y="515659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2982051" y="4912967"/>
            <a:ext cx="765743" cy="105743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  <a:endParaRPr lang="ko-KR" altLang="en-US" sz="700" dirty="0"/>
          </a:p>
        </p:txBody>
      </p:sp>
      <p:cxnSp>
        <p:nvCxnSpPr>
          <p:cNvPr id="12" name="꺾인 연결선 11"/>
          <p:cNvCxnSpPr>
            <a:stCxn id="8" idx="6"/>
            <a:endCxn id="11" idx="1"/>
          </p:cNvCxnSpPr>
          <p:nvPr/>
        </p:nvCxnSpPr>
        <p:spPr>
          <a:xfrm>
            <a:off x="2524851" y="4780765"/>
            <a:ext cx="457200" cy="185074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10" idx="0"/>
            <a:endCxn id="11" idx="2"/>
          </p:cNvCxnSpPr>
          <p:nvPr/>
        </p:nvCxnSpPr>
        <p:spPr>
          <a:xfrm rot="5400000" flipH="1" flipV="1">
            <a:off x="3070072" y="4861746"/>
            <a:ext cx="137886" cy="451815"/>
          </a:xfrm>
          <a:prstGeom prst="bentConnector3">
            <a:avLst>
              <a:gd name="adj1" fmla="val 8551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483066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4.1.4 ETP </a:t>
            </a:r>
            <a:r>
              <a:rPr lang="ko-KR" altLang="en-US" dirty="0" smtClean="0"/>
              <a:t>분석정보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ETP_OP_03_01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단축코드</a:t>
            </a:r>
            <a:r>
              <a:rPr lang="en-US" altLang="ko-KR" dirty="0" smtClean="0"/>
              <a:t>, </a:t>
            </a:r>
            <a:r>
              <a:rPr lang="ko-KR" altLang="en-US" dirty="0" smtClean="0"/>
              <a:t>또는 </a:t>
            </a:r>
            <a:r>
              <a:rPr lang="en-US" altLang="ko-KR" dirty="0" smtClean="0"/>
              <a:t>KEYWORD </a:t>
            </a:r>
            <a:r>
              <a:rPr lang="ko-KR" altLang="en-US" dirty="0" smtClean="0"/>
              <a:t>찾기</a:t>
            </a:r>
            <a:endParaRPr lang="en-US" altLang="ko-KR" dirty="0" smtClean="0"/>
          </a:p>
          <a:p>
            <a:r>
              <a:rPr lang="en-US" altLang="ko-KR" dirty="0" smtClean="0"/>
              <a:t>ETF/ETN/INDEX</a:t>
            </a:r>
            <a:r>
              <a:rPr lang="ko-KR" altLang="en-US" dirty="0" smtClean="0"/>
              <a:t> 별로 </a:t>
            </a:r>
            <a:r>
              <a:rPr lang="en-US" altLang="ko-KR" dirty="0" smtClean="0"/>
              <a:t>TAB MENU </a:t>
            </a:r>
            <a:r>
              <a:rPr lang="ko-KR" altLang="en-US" dirty="0" smtClean="0"/>
              <a:t>구성</a:t>
            </a:r>
            <a:endParaRPr lang="en-US" altLang="ko-KR" dirty="0" smtClean="0"/>
          </a:p>
          <a:p>
            <a:r>
              <a:rPr lang="ko-KR" altLang="en-US" dirty="0" smtClean="0"/>
              <a:t>복수개의 종목을 선택가능</a:t>
            </a:r>
            <a:r>
              <a:rPr lang="en-US" altLang="ko-KR" dirty="0" smtClean="0"/>
              <a:t>. (</a:t>
            </a:r>
            <a:r>
              <a:rPr lang="ko-KR" altLang="en-US" dirty="0" smtClean="0"/>
              <a:t>향후 성능 </a:t>
            </a:r>
            <a:r>
              <a:rPr lang="ko-KR" altLang="en-US" dirty="0" err="1" smtClean="0"/>
              <a:t>검토후</a:t>
            </a:r>
            <a:r>
              <a:rPr lang="ko-KR" altLang="en-US" dirty="0" smtClean="0"/>
              <a:t> 재조정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버튼을 누르면 성능조회화면</a:t>
            </a:r>
            <a:r>
              <a:rPr lang="en-US" altLang="ko-KR" dirty="0" smtClean="0"/>
              <a:t>(ETP_OP_03)</a:t>
            </a:r>
            <a:r>
              <a:rPr lang="ko-KR" altLang="en-US" dirty="0" smtClean="0"/>
              <a:t>에 해당종목이 추가된다</a:t>
            </a:r>
            <a:endParaRPr lang="en-US" altLang="ko-KR" dirty="0" smtClean="0"/>
          </a:p>
          <a:p>
            <a:r>
              <a:rPr lang="en-US" altLang="ko-KR" dirty="0" smtClean="0"/>
              <a:t>ETP </a:t>
            </a:r>
            <a:r>
              <a:rPr lang="ko-KR" altLang="en-US" dirty="0" smtClean="0"/>
              <a:t>구성종목의 비중을 나타내준다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l="-55" r="-57" b="-817"/>
          <a:stretch/>
        </p:blipFill>
        <p:spPr>
          <a:xfrm>
            <a:off x="617563" y="400491"/>
            <a:ext cx="6417551" cy="609872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019512" y="22065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1950569" y="24329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1829224" y="28308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546090" y="2501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447291" y="400774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85567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4.1.5 </a:t>
            </a:r>
            <a:r>
              <a:rPr lang="en-US" altLang="ko-KR" dirty="0"/>
              <a:t>ETP </a:t>
            </a:r>
            <a:r>
              <a:rPr lang="ko-KR" altLang="en-US" dirty="0" smtClean="0"/>
              <a:t>투자지표 산출현황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투자지표산출과 관련한 항목을 모아서 테이블 </a:t>
            </a:r>
            <a:r>
              <a:rPr lang="ko-KR" altLang="en-US" dirty="0" err="1" smtClean="0"/>
              <a:t>컬럼을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세팅한다</a:t>
            </a:r>
            <a:endParaRPr lang="en-US" altLang="ko-KR" dirty="0" smtClean="0"/>
          </a:p>
          <a:p>
            <a:r>
              <a:rPr lang="ko-KR" altLang="en-US" dirty="0" smtClean="0"/>
              <a:t>아이콘을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종목의 투자지표 상세산출현황이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된다</a:t>
            </a:r>
            <a:endParaRPr lang="en-US" altLang="ko-KR" dirty="0" smtClean="0"/>
          </a:p>
          <a:p>
            <a:pPr lvl="1"/>
            <a:r>
              <a:rPr lang="en-US" altLang="ko-KR" dirty="0" smtClean="0"/>
              <a:t>PDF</a:t>
            </a:r>
            <a:r>
              <a:rPr lang="ko-KR" altLang="en-US" dirty="0" smtClean="0"/>
              <a:t>방식</a:t>
            </a:r>
            <a:r>
              <a:rPr lang="en-US" altLang="ko-KR" dirty="0" smtClean="0"/>
              <a:t>: ETP_OP_04_01</a:t>
            </a:r>
          </a:p>
          <a:p>
            <a:pPr lvl="1"/>
            <a:r>
              <a:rPr lang="ko-KR" altLang="en-US" dirty="0" smtClean="0"/>
              <a:t>지수연동방식</a:t>
            </a:r>
            <a:r>
              <a:rPr lang="en-US" altLang="ko-KR" dirty="0" smtClean="0"/>
              <a:t>: ETP_OP_04_03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694267"/>
            <a:ext cx="7438911" cy="5410200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투자지표산출 현황은 컨트롤패널의 </a:t>
            </a:r>
            <a:r>
              <a:rPr lang="ko-KR" altLang="en-US" dirty="0" err="1" smtClean="0"/>
              <a:t>운용지원툴에서</a:t>
            </a:r>
            <a:r>
              <a:rPr lang="ko-KR" altLang="en-US" dirty="0" smtClean="0"/>
              <a:t> 선택하여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 ETP</a:t>
            </a:r>
            <a:r>
              <a:rPr lang="ko-KR" altLang="en-US" dirty="0" smtClean="0"/>
              <a:t>의 </a:t>
            </a:r>
            <a:r>
              <a:rPr lang="ko-KR" altLang="en-US" dirty="0" err="1" smtClean="0"/>
              <a:t>투자지푠산출과</a:t>
            </a:r>
            <a:r>
              <a:rPr lang="ko-KR" altLang="en-US" dirty="0" smtClean="0"/>
              <a:t> 관련한 정보를 모아서 보여준다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2192716" y="205171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5536539" y="225733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모서리가 둥근 직사각형 9"/>
          <p:cNvSpPr/>
          <p:nvPr/>
        </p:nvSpPr>
        <p:spPr>
          <a:xfrm>
            <a:off x="5411985" y="1389150"/>
            <a:ext cx="765743" cy="250117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ETP_OP_04_01</a:t>
            </a:r>
          </a:p>
          <a:p>
            <a:pPr algn="ctr"/>
            <a:r>
              <a:rPr lang="en-US" altLang="ko-KR" sz="700" dirty="0" smtClean="0"/>
              <a:t>ETP_OP_04_03</a:t>
            </a:r>
            <a:endParaRPr lang="ko-KR" altLang="en-US" sz="700" dirty="0"/>
          </a:p>
        </p:txBody>
      </p:sp>
      <p:cxnSp>
        <p:nvCxnSpPr>
          <p:cNvPr id="11" name="꺾인 연결선 10"/>
          <p:cNvCxnSpPr>
            <a:stCxn id="9" idx="0"/>
            <a:endCxn id="10" idx="2"/>
          </p:cNvCxnSpPr>
          <p:nvPr/>
        </p:nvCxnSpPr>
        <p:spPr>
          <a:xfrm rot="5400000" flipH="1" flipV="1">
            <a:off x="5391134" y="1853616"/>
            <a:ext cx="618071" cy="189375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" name="직사각형 14"/>
          <p:cNvSpPr/>
          <p:nvPr/>
        </p:nvSpPr>
        <p:spPr>
          <a:xfrm>
            <a:off x="2294467" y="2090512"/>
            <a:ext cx="3242072" cy="166826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38288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4.1.6 </a:t>
            </a:r>
            <a:r>
              <a:rPr lang="en-US" altLang="ko-KR" dirty="0"/>
              <a:t>ETP </a:t>
            </a:r>
            <a:r>
              <a:rPr lang="ko-KR" altLang="en-US" dirty="0"/>
              <a:t>투자지표 </a:t>
            </a:r>
            <a:r>
              <a:rPr lang="ko-KR" altLang="en-US" dirty="0" smtClean="0"/>
              <a:t>산출 계산기</a:t>
            </a:r>
            <a:r>
              <a:rPr lang="en-US" altLang="ko-KR" dirty="0" smtClean="0"/>
              <a:t>(PDF)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시뮬레이션 </a:t>
            </a:r>
            <a:r>
              <a:rPr lang="ko-KR" altLang="en-US" dirty="0" err="1" smtClean="0"/>
              <a:t>토글버튼을</a:t>
            </a:r>
            <a:r>
              <a:rPr lang="ko-KR" altLang="en-US" dirty="0" smtClean="0"/>
              <a:t> 클릭하면 시뮬레이션모드로 진입한다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시뮬레이션모드에서는 포트폴리오 종목추가</a:t>
            </a:r>
            <a:r>
              <a:rPr lang="en-US" altLang="ko-KR" dirty="0" smtClean="0"/>
              <a:t>, </a:t>
            </a:r>
            <a:r>
              <a:rPr lang="ko-KR" altLang="en-US" dirty="0" smtClean="0"/>
              <a:t>주식수를 조정하여 투자지표를 산출해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endParaRPr lang="en-US" altLang="ko-KR" dirty="0" smtClean="0"/>
          </a:p>
          <a:p>
            <a:r>
              <a:rPr lang="ko-KR" altLang="en-US" dirty="0" smtClean="0"/>
              <a:t>외부공표 </a:t>
            </a:r>
            <a:r>
              <a:rPr lang="en-US" altLang="ko-KR" dirty="0" smtClean="0"/>
              <a:t>INAV</a:t>
            </a:r>
            <a:r>
              <a:rPr lang="ko-KR" altLang="en-US" dirty="0" smtClean="0"/>
              <a:t>는 실제 운영서버에서 산출되어 분배되는 값이다</a:t>
            </a:r>
            <a:endParaRPr lang="en-US" altLang="ko-KR" dirty="0" smtClean="0"/>
          </a:p>
          <a:p>
            <a:r>
              <a:rPr lang="en-US" altLang="ko-KR" dirty="0" smtClean="0"/>
              <a:t>INAV</a:t>
            </a:r>
            <a:r>
              <a:rPr lang="ko-KR" altLang="en-US" dirty="0" smtClean="0"/>
              <a:t>계산결과는 </a:t>
            </a:r>
            <a:r>
              <a:rPr lang="ko-KR" altLang="en-US" dirty="0" err="1" smtClean="0"/>
              <a:t>백데이터를</a:t>
            </a:r>
            <a:r>
              <a:rPr lang="ko-KR" altLang="en-US" dirty="0" smtClean="0"/>
              <a:t> 운영서버와 동일하게 사용하고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플랫폼에 </a:t>
            </a:r>
            <a:r>
              <a:rPr lang="ko-KR" altLang="en-US" dirty="0" err="1" smtClean="0"/>
              <a:t>산출로직을</a:t>
            </a:r>
            <a:r>
              <a:rPr lang="ko-KR" altLang="en-US" dirty="0" smtClean="0"/>
              <a:t> 통해 계산된 값이다</a:t>
            </a:r>
            <a:endParaRPr lang="en-US" altLang="ko-KR" dirty="0" smtClean="0"/>
          </a:p>
          <a:p>
            <a:r>
              <a:rPr lang="ko-KR" altLang="en-US" dirty="0" smtClean="0"/>
              <a:t>데이터의 기준일자를 표시한다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582182" y="12219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모서리가 둥근 직사각형 7"/>
          <p:cNvSpPr/>
          <p:nvPr/>
        </p:nvSpPr>
        <p:spPr>
          <a:xfrm>
            <a:off x="2812596" y="1081094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ETP_OP_04_02</a:t>
            </a:r>
          </a:p>
        </p:txBody>
      </p:sp>
      <p:sp>
        <p:nvSpPr>
          <p:cNvPr id="9" name="타원 8"/>
          <p:cNvSpPr/>
          <p:nvPr/>
        </p:nvSpPr>
        <p:spPr>
          <a:xfrm>
            <a:off x="1827802" y="18925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4098562" y="18925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2307862" y="223544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cxnSp>
        <p:nvCxnSpPr>
          <p:cNvPr id="12" name="꺾인 연결선 11"/>
          <p:cNvCxnSpPr>
            <a:stCxn id="7" idx="6"/>
            <a:endCxn id="8" idx="2"/>
          </p:cNvCxnSpPr>
          <p:nvPr/>
        </p:nvCxnSpPr>
        <p:spPr>
          <a:xfrm flipV="1">
            <a:off x="2720068" y="1185863"/>
            <a:ext cx="475400" cy="105066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946251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4.1.7 </a:t>
            </a:r>
            <a:r>
              <a:rPr lang="en-US" altLang="ko-KR" dirty="0"/>
              <a:t>ETP </a:t>
            </a:r>
            <a:r>
              <a:rPr lang="ko-KR" altLang="en-US" dirty="0"/>
              <a:t>투자지표 산출 </a:t>
            </a:r>
            <a:r>
              <a:rPr lang="ko-KR" altLang="en-US" dirty="0" smtClean="0"/>
              <a:t>시뮬레이터</a:t>
            </a:r>
            <a:r>
              <a:rPr lang="en-US" altLang="ko-KR" dirty="0" smtClean="0"/>
              <a:t>(PDF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최초진입시</a:t>
            </a:r>
            <a:r>
              <a:rPr lang="ko-KR" altLang="en-US" dirty="0" smtClean="0"/>
              <a:t> 플레이버튼은 중단상태로 되어 있으며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하단의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수량 정보를 가지고 투자지표를 산출한다</a:t>
            </a:r>
            <a:r>
              <a:rPr lang="en-US" altLang="ko-KR" dirty="0" smtClean="0"/>
              <a:t>. </a:t>
            </a:r>
            <a:r>
              <a:rPr lang="ko-KR" altLang="en-US" dirty="0" err="1" smtClean="0"/>
              <a:t>활성화되어있는</a:t>
            </a:r>
            <a:r>
              <a:rPr lang="ko-KR" altLang="en-US" dirty="0" smtClean="0"/>
              <a:t> 버튼을 </a:t>
            </a:r>
            <a:r>
              <a:rPr lang="ko-KR" altLang="en-US" dirty="0" err="1" smtClean="0"/>
              <a:t>누를경우</a:t>
            </a:r>
            <a:r>
              <a:rPr lang="ko-KR" altLang="en-US" dirty="0" smtClean="0"/>
              <a:t> 투자지표산출을 중단한다</a:t>
            </a:r>
            <a:endParaRPr lang="en-US" altLang="ko-KR" dirty="0" smtClean="0"/>
          </a:p>
          <a:p>
            <a:r>
              <a:rPr lang="ko-KR" altLang="en-US" dirty="0" smtClean="0"/>
              <a:t>하단의 내역을 수정하고 시뮬레이션을 다시 </a:t>
            </a:r>
            <a:r>
              <a:rPr lang="ko-KR" altLang="en-US" dirty="0" err="1" smtClean="0"/>
              <a:t>돌릴때</a:t>
            </a:r>
            <a:r>
              <a:rPr lang="ko-KR" altLang="en-US" dirty="0" smtClean="0"/>
              <a:t> 사용한다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클릭하면 </a:t>
            </a:r>
            <a:r>
              <a:rPr lang="ko-KR" altLang="en-US" dirty="0" err="1" smtClean="0"/>
              <a:t>백데이터를</a:t>
            </a:r>
            <a:r>
              <a:rPr lang="ko-KR" altLang="en-US" dirty="0" smtClean="0"/>
              <a:t> </a:t>
            </a:r>
            <a:r>
              <a:rPr lang="en-US" altLang="ko-KR" dirty="0" smtClean="0"/>
              <a:t>RESET</a:t>
            </a:r>
            <a:r>
              <a:rPr lang="ko-KR" altLang="en-US" dirty="0" smtClean="0"/>
              <a:t>하여 산출한다</a:t>
            </a:r>
            <a:endParaRPr lang="en-US" altLang="ko-KR" dirty="0" smtClean="0"/>
          </a:p>
          <a:p>
            <a:r>
              <a:rPr lang="ko-KR" altLang="en-US" dirty="0" smtClean="0"/>
              <a:t>시뮬레이션모드에 들어오면 </a:t>
            </a:r>
            <a:r>
              <a:rPr lang="en-US" altLang="ko-KR" dirty="0" smtClean="0"/>
              <a:t>CU</a:t>
            </a:r>
            <a:r>
              <a:rPr lang="ko-KR" altLang="en-US" dirty="0" smtClean="0"/>
              <a:t>수량을 </a:t>
            </a:r>
            <a:r>
              <a:rPr lang="ko-KR" altLang="en-US" dirty="0" err="1" smtClean="0"/>
              <a:t>바꿀수</a:t>
            </a:r>
            <a:r>
              <a:rPr lang="ko-KR" altLang="en-US" dirty="0" smtClean="0"/>
              <a:t> 있는 </a:t>
            </a:r>
            <a:r>
              <a:rPr lang="en-US" altLang="ko-KR" dirty="0" smtClean="0"/>
              <a:t>INPUT FORM</a:t>
            </a:r>
            <a:r>
              <a:rPr lang="ko-KR" altLang="en-US" dirty="0" smtClean="0"/>
              <a:t>이 생성된다</a:t>
            </a:r>
            <a:endParaRPr lang="en-US" altLang="ko-KR" dirty="0" smtClean="0"/>
          </a:p>
          <a:p>
            <a:r>
              <a:rPr lang="ko-KR" altLang="en-US" dirty="0" smtClean="0"/>
              <a:t>수정중인 항목은 </a:t>
            </a:r>
            <a:r>
              <a:rPr lang="ko-KR" altLang="en-US" dirty="0" err="1" smtClean="0"/>
              <a:t>테두리색을</a:t>
            </a:r>
            <a:r>
              <a:rPr lang="ko-KR" altLang="en-US" dirty="0" smtClean="0"/>
              <a:t> 구분한다</a:t>
            </a:r>
            <a:endParaRPr lang="en-US" altLang="ko-KR" dirty="0" smtClean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688862" y="106196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919276" y="10578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437436" y="24370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3239316" y="31533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332973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4.1.8 </a:t>
            </a:r>
            <a:r>
              <a:rPr lang="en-US" altLang="ko-KR" dirty="0"/>
              <a:t>ETP </a:t>
            </a:r>
            <a:r>
              <a:rPr lang="ko-KR" altLang="en-US" dirty="0"/>
              <a:t>투자지표 산출 계산기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지수연동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ETP_OP_04_3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지수연동방식</a:t>
            </a:r>
            <a:r>
              <a:rPr lang="en-US" altLang="ko-KR" dirty="0" smtClean="0"/>
              <a:t>(</a:t>
            </a:r>
            <a:r>
              <a:rPr lang="ko-KR" altLang="en-US" dirty="0" smtClean="0"/>
              <a:t>지수수익률방식</a:t>
            </a:r>
            <a:r>
              <a:rPr lang="en-US" altLang="ko-KR" dirty="0" smtClean="0"/>
              <a:t>)</a:t>
            </a:r>
            <a:r>
              <a:rPr lang="ko-KR" altLang="en-US" dirty="0" smtClean="0"/>
              <a:t>은 </a:t>
            </a:r>
            <a:r>
              <a:rPr lang="en-US" altLang="ko-KR" dirty="0" smtClean="0"/>
              <a:t>ETP</a:t>
            </a:r>
            <a:r>
              <a:rPr lang="ko-KR" altLang="en-US" dirty="0" smtClean="0"/>
              <a:t>종목별로 </a:t>
            </a:r>
            <a:r>
              <a:rPr lang="en-US" altLang="ko-KR" dirty="0" smtClean="0"/>
              <a:t>10</a:t>
            </a:r>
            <a:r>
              <a:rPr lang="ko-KR" altLang="en-US" dirty="0" err="1" smtClean="0"/>
              <a:t>여개의</a:t>
            </a:r>
            <a:r>
              <a:rPr lang="ko-KR" altLang="en-US" dirty="0" smtClean="0"/>
              <a:t> 정형화된 </a:t>
            </a:r>
            <a:r>
              <a:rPr lang="ko-KR" altLang="en-US" dirty="0" err="1" smtClean="0"/>
              <a:t>로직을</a:t>
            </a:r>
            <a:r>
              <a:rPr lang="ko-KR" altLang="en-US" dirty="0" smtClean="0"/>
              <a:t> 가지고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유형에 따른 팝업 템플릿은 따로 </a:t>
            </a:r>
            <a:r>
              <a:rPr lang="ko-KR" altLang="en-US" dirty="0" err="1" smtClean="0"/>
              <a:t>구성해야한다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운영서버에서 실제로 산출되어 외부로 배포되는 값</a:t>
            </a:r>
            <a:endParaRPr lang="en-US" altLang="ko-KR" dirty="0" smtClean="0"/>
          </a:p>
          <a:p>
            <a:r>
              <a:rPr lang="ko-KR" altLang="en-US" dirty="0" smtClean="0"/>
              <a:t>운영서버와 동일한 </a:t>
            </a:r>
            <a:r>
              <a:rPr lang="ko-KR" altLang="en-US" dirty="0" err="1" smtClean="0"/>
              <a:t>로직으로</a:t>
            </a:r>
            <a:r>
              <a:rPr lang="ko-KR" altLang="en-US" dirty="0" smtClean="0"/>
              <a:t> 플랫폼에서 계산되는 값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920339" y="16537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2851396" y="196705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444996" y="50997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8184394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4.1.9 </a:t>
            </a:r>
            <a:r>
              <a:rPr lang="en-US" altLang="ko-KR" dirty="0"/>
              <a:t>ETP </a:t>
            </a:r>
            <a:r>
              <a:rPr lang="ko-KR" altLang="en-US" dirty="0"/>
              <a:t>투자지표 산출 </a:t>
            </a:r>
            <a:r>
              <a:rPr lang="ko-KR" altLang="en-US" dirty="0" smtClean="0"/>
              <a:t>시뮬레이터</a:t>
            </a:r>
            <a:r>
              <a:rPr lang="en-US" altLang="ko-KR" dirty="0" smtClean="0"/>
              <a:t>(</a:t>
            </a:r>
            <a:r>
              <a:rPr lang="ko-KR" altLang="en-US" dirty="0"/>
              <a:t>지수연동</a:t>
            </a:r>
            <a:r>
              <a:rPr lang="en-US" altLang="ko-KR" dirty="0"/>
              <a:t>)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ETP_OP_04_04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시뮬레이션 모드에서 항목의 값을 조정한다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135"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4647539" y="210251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656557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4.1.10 ETP </a:t>
            </a:r>
            <a:r>
              <a:rPr lang="ko-KR" altLang="en-US" dirty="0" smtClean="0"/>
              <a:t>성과정보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ETP_OP_05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펀드 성과정보 항목을 </a:t>
            </a:r>
            <a:r>
              <a:rPr lang="ko-KR" altLang="en-US" dirty="0" err="1" smtClean="0"/>
              <a:t>디스플레이한다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8455"/>
            <a:ext cx="7438911" cy="539578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4672939" y="19331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801668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Information Architecture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4368234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4.1.11 </a:t>
            </a:r>
            <a:r>
              <a:rPr lang="en-US" altLang="ko-KR" dirty="0"/>
              <a:t>ETP </a:t>
            </a:r>
            <a:r>
              <a:rPr lang="ko-KR" altLang="en-US" dirty="0" smtClean="0"/>
              <a:t>조회항목 설정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ETP_OP_06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원하는 항목을 선별하여 보여준다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2259939" y="152678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0437493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4.1.12 ETP </a:t>
            </a:r>
            <a:r>
              <a:rPr lang="ko-KR" altLang="en-US" dirty="0" smtClean="0"/>
              <a:t>기초지수 관리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조치내역이 발생한 지수를 우선적으로 보여주고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총펀드규모가</a:t>
            </a:r>
            <a:r>
              <a:rPr lang="ko-KR" altLang="en-US" dirty="0" smtClean="0"/>
              <a:t> 큰 </a:t>
            </a:r>
            <a:r>
              <a:rPr lang="ko-KR" altLang="en-US" dirty="0" err="1" smtClean="0"/>
              <a:t>지수순으로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소팅하여</a:t>
            </a:r>
            <a:r>
              <a:rPr lang="ko-KR" altLang="en-US" dirty="0" smtClean="0"/>
              <a:t> 보여준다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조치내역이 발생한 지수의 경우 아이콘으로 표시</a:t>
            </a:r>
            <a:endParaRPr lang="en-US" altLang="ko-KR" dirty="0" smtClean="0"/>
          </a:p>
          <a:p>
            <a:r>
              <a:rPr lang="ko-KR" altLang="en-US" dirty="0" smtClean="0"/>
              <a:t>컨트롤 </a:t>
            </a:r>
            <a:r>
              <a:rPr lang="ko-KR" altLang="en-US" dirty="0" err="1" smtClean="0"/>
              <a:t>패널부에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지초지수의</a:t>
            </a:r>
            <a:r>
              <a:rPr lang="ko-KR" altLang="en-US" dirty="0" smtClean="0"/>
              <a:t> 조치현황을 보여준다</a:t>
            </a:r>
            <a:endParaRPr lang="en-US" altLang="ko-KR" dirty="0" smtClean="0"/>
          </a:p>
          <a:p>
            <a:r>
              <a:rPr lang="ko-KR" altLang="en-US" dirty="0" smtClean="0"/>
              <a:t>링크를 클릭하면 상세 조치현황 </a:t>
            </a:r>
            <a:r>
              <a:rPr lang="en-US" altLang="ko-KR" dirty="0" smtClean="0"/>
              <a:t>POP</a:t>
            </a:r>
          </a:p>
          <a:p>
            <a:r>
              <a:rPr lang="ko-KR" altLang="en-US" dirty="0" err="1" smtClean="0"/>
              <a:t>지수별</a:t>
            </a:r>
            <a:r>
              <a:rPr lang="ko-KR" altLang="en-US" dirty="0" smtClean="0"/>
              <a:t> 정보확인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지수의 상세구성정보확인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지수조치 내역확인 </a:t>
            </a:r>
            <a:r>
              <a:rPr lang="en-US" altLang="ko-KR" dirty="0" smtClean="0"/>
              <a:t>POPUP</a:t>
            </a:r>
          </a:p>
          <a:p>
            <a:pPr lvl="1"/>
            <a:r>
              <a:rPr lang="en-US" altLang="ko-KR" dirty="0" smtClean="0"/>
              <a:t>4</a:t>
            </a:r>
            <a:r>
              <a:rPr lang="ko-KR" altLang="en-US" dirty="0" smtClean="0"/>
              <a:t>번과 </a:t>
            </a:r>
            <a:r>
              <a:rPr lang="ko-KR" altLang="en-US" dirty="0" err="1" smtClean="0"/>
              <a:t>다른점은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4</a:t>
            </a:r>
            <a:r>
              <a:rPr lang="ko-KR" altLang="en-US" dirty="0" smtClean="0"/>
              <a:t>번은 전지수에 대한 조치내역을 보여주고</a:t>
            </a:r>
            <a:r>
              <a:rPr lang="en-US" altLang="ko-KR" dirty="0" smtClean="0"/>
              <a:t>, 7</a:t>
            </a:r>
            <a:r>
              <a:rPr lang="ko-KR" altLang="en-US" dirty="0" smtClean="0"/>
              <a:t>번은 특정지수에 대한 조치내역만 보여준다는 점</a:t>
            </a:r>
            <a:endParaRPr lang="en-US" altLang="ko-KR" dirty="0" smtClean="0"/>
          </a:p>
          <a:p>
            <a:r>
              <a:rPr lang="ko-KR" altLang="en-US" dirty="0" smtClean="0"/>
              <a:t>지수 오류내역 확인 </a:t>
            </a:r>
            <a:r>
              <a:rPr lang="en-US" altLang="ko-KR" dirty="0" smtClean="0"/>
              <a:t>POPUP</a:t>
            </a:r>
          </a:p>
          <a:p>
            <a:r>
              <a:rPr lang="ko-KR" altLang="en-US" dirty="0" smtClean="0"/>
              <a:t>해외지수 종가모니터링</a:t>
            </a:r>
            <a:r>
              <a:rPr lang="en-US" altLang="ko-KR" dirty="0" smtClean="0"/>
              <a:t>(ETP_OP_08)</a:t>
            </a:r>
            <a:r>
              <a:rPr lang="ko-KR" altLang="en-US" dirty="0" smtClean="0"/>
              <a:t>로 이동</a:t>
            </a:r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8"/>
          <a:stretch/>
        </p:blipFill>
        <p:spPr>
          <a:xfrm>
            <a:off x="106817" y="694267"/>
            <a:ext cx="7438911" cy="541866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발행사가</a:t>
            </a:r>
            <a:r>
              <a:rPr lang="ko-KR" altLang="en-US" dirty="0" smtClean="0"/>
              <a:t> 사용하는 기초지수 정보를 보여준다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1540782" y="2127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2345116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222849" y="117868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5299982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5478387" y="219686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5664655" y="219686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5850922" y="219685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8</a:t>
            </a:r>
            <a:endParaRPr lang="ko-KR" altLang="en-US" sz="800" b="1" dirty="0"/>
          </a:p>
        </p:txBody>
      </p:sp>
      <p:sp>
        <p:nvSpPr>
          <p:cNvPr id="15" name="타원 14"/>
          <p:cNvSpPr/>
          <p:nvPr/>
        </p:nvSpPr>
        <p:spPr>
          <a:xfrm>
            <a:off x="7384767" y="104321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6" name="모서리가 둥근 직사각형 15"/>
          <p:cNvSpPr/>
          <p:nvPr/>
        </p:nvSpPr>
        <p:spPr>
          <a:xfrm>
            <a:off x="4107996" y="1606027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ETP_OP_07_01</a:t>
            </a:r>
          </a:p>
        </p:txBody>
      </p:sp>
      <p:cxnSp>
        <p:nvCxnSpPr>
          <p:cNvPr id="17" name="꺾인 연결선 16"/>
          <p:cNvCxnSpPr>
            <a:stCxn id="11" idx="0"/>
            <a:endCxn id="16" idx="2"/>
          </p:cNvCxnSpPr>
          <p:nvPr/>
        </p:nvCxnSpPr>
        <p:spPr>
          <a:xfrm rot="16200000" flipV="1">
            <a:off x="4686864" y="1514801"/>
            <a:ext cx="486067" cy="878057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6574631" y="2444227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ETP_OP_07_03*</a:t>
            </a:r>
          </a:p>
        </p:txBody>
      </p:sp>
      <p:cxnSp>
        <p:nvCxnSpPr>
          <p:cNvPr id="20" name="꺾인 연결선 19"/>
          <p:cNvCxnSpPr>
            <a:stCxn id="15" idx="4"/>
            <a:endCxn id="19" idx="0"/>
          </p:cNvCxnSpPr>
          <p:nvPr/>
        </p:nvCxnSpPr>
        <p:spPr>
          <a:xfrm rot="5400000">
            <a:off x="6584377" y="1574893"/>
            <a:ext cx="1263127" cy="475541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5006722" y="1606027"/>
            <a:ext cx="765743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ETP_OP_07_02</a:t>
            </a:r>
          </a:p>
        </p:txBody>
      </p:sp>
      <p:cxnSp>
        <p:nvCxnSpPr>
          <p:cNvPr id="26" name="꺾인 연결선 25"/>
          <p:cNvCxnSpPr>
            <a:stCxn id="12" idx="0"/>
            <a:endCxn id="25" idx="2"/>
          </p:cNvCxnSpPr>
          <p:nvPr/>
        </p:nvCxnSpPr>
        <p:spPr>
          <a:xfrm rot="16200000" flipV="1">
            <a:off x="5225429" y="1874962"/>
            <a:ext cx="486067" cy="157736"/>
          </a:xfrm>
          <a:prstGeom prst="bentConnector3">
            <a:avLst>
              <a:gd name="adj1" fmla="val 63064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꺾인 연결선 29"/>
          <p:cNvCxnSpPr>
            <a:stCxn id="13" idx="4"/>
            <a:endCxn id="19" idx="1"/>
          </p:cNvCxnSpPr>
          <p:nvPr/>
        </p:nvCxnSpPr>
        <p:spPr>
          <a:xfrm rot="16200000" flipH="1">
            <a:off x="6073182" y="1995163"/>
            <a:ext cx="161864" cy="841033"/>
          </a:xfrm>
          <a:prstGeom prst="bentConnector2">
            <a:avLst/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모서리가 둥근 직사각형 32"/>
          <p:cNvSpPr/>
          <p:nvPr/>
        </p:nvSpPr>
        <p:spPr>
          <a:xfrm>
            <a:off x="6574631" y="261435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ETP_OP_07_04</a:t>
            </a:r>
          </a:p>
        </p:txBody>
      </p:sp>
      <p:cxnSp>
        <p:nvCxnSpPr>
          <p:cNvPr id="34" name="꺾인 연결선 33"/>
          <p:cNvCxnSpPr>
            <a:stCxn id="14" idx="6"/>
            <a:endCxn id="33" idx="1"/>
          </p:cNvCxnSpPr>
          <p:nvPr/>
        </p:nvCxnSpPr>
        <p:spPr>
          <a:xfrm>
            <a:off x="5988808" y="2265800"/>
            <a:ext cx="585823" cy="400943"/>
          </a:xfrm>
          <a:prstGeom prst="bentConnector3">
            <a:avLst>
              <a:gd name="adj1" fmla="val 63007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타원 38"/>
          <p:cNvSpPr/>
          <p:nvPr/>
        </p:nvSpPr>
        <p:spPr>
          <a:xfrm>
            <a:off x="6212776" y="162992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9</a:t>
            </a:r>
            <a:endParaRPr lang="ko-KR" altLang="en-US" sz="800" b="1" dirty="0"/>
          </a:p>
        </p:txBody>
      </p:sp>
      <p:sp>
        <p:nvSpPr>
          <p:cNvPr id="40" name="모서리가 둥근 직사각형 39"/>
          <p:cNvSpPr/>
          <p:nvPr/>
        </p:nvSpPr>
        <p:spPr>
          <a:xfrm>
            <a:off x="6574631" y="300024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ETP_OP_08</a:t>
            </a:r>
          </a:p>
        </p:txBody>
      </p:sp>
      <p:cxnSp>
        <p:nvCxnSpPr>
          <p:cNvPr id="41" name="꺾인 연결선 40"/>
          <p:cNvCxnSpPr>
            <a:stCxn id="39" idx="2"/>
            <a:endCxn id="40" idx="1"/>
          </p:cNvCxnSpPr>
          <p:nvPr/>
        </p:nvCxnSpPr>
        <p:spPr>
          <a:xfrm rot="10800000" flipH="1" flipV="1">
            <a:off x="6212775" y="1698868"/>
            <a:ext cx="361855" cy="1353757"/>
          </a:xfrm>
          <a:prstGeom prst="bentConnector3">
            <a:avLst>
              <a:gd name="adj1" fmla="val -23397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770068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4.1.13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기본정보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ETP_OP_07_01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 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IDX_MNG_03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2733"/>
            <a:ext cx="7438911" cy="5401734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지수정보 조회화면인 </a:t>
            </a:r>
            <a:r>
              <a:rPr lang="en-US" altLang="ko-KR" dirty="0" smtClean="0"/>
              <a:t>IDX_MNG_03</a:t>
            </a:r>
            <a:r>
              <a:rPr lang="ko-KR" altLang="en-US" dirty="0" smtClean="0"/>
              <a:t>과 내용이 동일하다</a:t>
            </a:r>
            <a:r>
              <a:rPr lang="en-US" altLang="ko-KR" dirty="0" smtClean="0"/>
              <a:t>. IDX_MNG_03</a:t>
            </a:r>
            <a:r>
              <a:rPr lang="ko-KR" altLang="en-US" dirty="0" smtClean="0"/>
              <a:t>과 다른 점은 정보공개 처리관련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가 빠져있다는 것이다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47438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4.1.14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종목 비중 상세정보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ETP_OP_07_02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IDX_MNG_06</a:t>
            </a:r>
            <a:r>
              <a:rPr lang="en-US" altLang="ko-KR" dirty="0" smtClean="0"/>
              <a:t> </a:t>
            </a:r>
            <a:r>
              <a:rPr lang="ko-KR" altLang="en-US" dirty="0" smtClean="0"/>
              <a:t>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지수구성종목정보로써 </a:t>
            </a:r>
            <a:r>
              <a:rPr lang="en-US" altLang="ko-KR" dirty="0" smtClean="0"/>
              <a:t>IDX_MNG_06</a:t>
            </a:r>
            <a:r>
              <a:rPr lang="ko-KR" altLang="en-US" dirty="0" smtClean="0"/>
              <a:t>와 동일한 </a:t>
            </a:r>
            <a:r>
              <a:rPr lang="en-US" altLang="ko-KR" dirty="0" smtClean="0"/>
              <a:t>CONTENTS</a:t>
            </a:r>
            <a:r>
              <a:rPr lang="ko-KR" altLang="en-US" dirty="0" smtClean="0"/>
              <a:t>다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00029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4.1.15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조치내역 </a:t>
            </a:r>
            <a:r>
              <a:rPr lang="en-US" altLang="ko-KR" dirty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ETP_OP_07_3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0" indent="0">
              <a:buNone/>
            </a:pPr>
            <a:r>
              <a:rPr lang="ko-KR" altLang="en-US" dirty="0" smtClean="0"/>
              <a:t>세부내용은 </a:t>
            </a:r>
            <a:r>
              <a:rPr lang="en-US" altLang="ko-KR" dirty="0" smtClean="0">
                <a:solidFill>
                  <a:srgbClr val="FF0000"/>
                </a:solidFill>
              </a:rPr>
              <a:t>IDX_MNG_06_01</a:t>
            </a:r>
            <a:r>
              <a:rPr lang="ko-KR" altLang="en-US" dirty="0" smtClean="0"/>
              <a:t> 참조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err="1" smtClean="0"/>
              <a:t>지수별</a:t>
            </a:r>
            <a:r>
              <a:rPr lang="ko-KR" altLang="en-US" dirty="0" smtClean="0"/>
              <a:t> 조치현황을 보여준다</a:t>
            </a:r>
            <a:r>
              <a:rPr lang="en-US" altLang="ko-KR" dirty="0" smtClean="0"/>
              <a:t>. IDX_MNG_06_01</a:t>
            </a:r>
            <a:r>
              <a:rPr lang="ko-KR" altLang="en-US" dirty="0" smtClean="0"/>
              <a:t>과 동일하다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25673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4.1.16 </a:t>
            </a:r>
            <a:r>
              <a:rPr lang="en-US" altLang="ko-KR" dirty="0"/>
              <a:t>ETP </a:t>
            </a:r>
            <a:r>
              <a:rPr lang="ko-KR" altLang="en-US" dirty="0"/>
              <a:t>기초지수 </a:t>
            </a:r>
            <a:r>
              <a:rPr lang="ko-KR" altLang="en-US" dirty="0" smtClean="0"/>
              <a:t>오류내역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ETP_OP_07_04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지수오류의 유형을 정의</a:t>
            </a:r>
            <a:r>
              <a:rPr lang="en-US" altLang="ko-KR" dirty="0" smtClean="0"/>
              <a:t>. </a:t>
            </a:r>
            <a:r>
              <a:rPr lang="ko-KR" altLang="en-US" dirty="0" smtClean="0"/>
              <a:t>기초지수에 대한 모니터링을 통해 </a:t>
            </a:r>
            <a:r>
              <a:rPr lang="ko-KR" altLang="en-US" dirty="0" err="1" smtClean="0"/>
              <a:t>지수별</a:t>
            </a:r>
            <a:r>
              <a:rPr lang="ko-KR" altLang="en-US" dirty="0" smtClean="0"/>
              <a:t> 오류내용을 </a:t>
            </a:r>
            <a:r>
              <a:rPr lang="ko-KR" altLang="en-US" dirty="0" err="1" smtClean="0"/>
              <a:t>로깅</a:t>
            </a:r>
            <a:endParaRPr lang="en-US" altLang="ko-KR" dirty="0" smtClean="0"/>
          </a:p>
          <a:p>
            <a:r>
              <a:rPr lang="ko-KR" altLang="en-US" dirty="0" smtClean="0"/>
              <a:t>관리자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코스콤</a:t>
            </a:r>
            <a:r>
              <a:rPr lang="en-US" altLang="ko-KR" dirty="0" smtClean="0"/>
              <a:t>)</a:t>
            </a:r>
            <a:r>
              <a:rPr lang="ko-KR" altLang="en-US" dirty="0" smtClean="0"/>
              <a:t>가 해당 오류에 대한 코멘트를 남긴다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기초지수의 오류내역 관리</a:t>
            </a:r>
            <a:r>
              <a:rPr lang="en-US" altLang="ko-KR" dirty="0" smtClean="0"/>
              <a:t>(</a:t>
            </a:r>
            <a:r>
              <a:rPr lang="ko-KR" altLang="en-US" dirty="0" smtClean="0"/>
              <a:t>최대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년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3488115" y="1492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707315" y="149292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23374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4.1.18 </a:t>
            </a:r>
            <a:r>
              <a:rPr lang="en-US" altLang="ko-KR" dirty="0"/>
              <a:t>ETP </a:t>
            </a:r>
            <a:r>
              <a:rPr lang="ko-KR" altLang="en-US" dirty="0" smtClean="0"/>
              <a:t>해외 기초지수 입수 모니터링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ETP_OP_08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아이콘을 클릭하면 종가모니터링을 종료하고 지수관리화면</a:t>
            </a:r>
            <a:r>
              <a:rPr lang="en-US" altLang="ko-KR" dirty="0" smtClean="0"/>
              <a:t>(ETP_OP_07)</a:t>
            </a:r>
            <a:r>
              <a:rPr lang="ko-KR" altLang="en-US" dirty="0" smtClean="0"/>
              <a:t>으로 이동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47" b="-9"/>
          <a:stretch/>
        </p:blipFill>
        <p:spPr>
          <a:xfrm>
            <a:off x="106817" y="685800"/>
            <a:ext cx="7438911" cy="5427133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ko-KR" altLang="en-US" dirty="0" smtClean="0"/>
              <a:t>해외지수 종가 입수 모니터링 화면이다</a:t>
            </a:r>
            <a:endParaRPr lang="en-US" altLang="ko-KR" dirty="0" smtClean="0"/>
          </a:p>
          <a:p>
            <a:r>
              <a:rPr lang="en-US" altLang="ko-KR" dirty="0" smtClean="0"/>
              <a:t>CHECK</a:t>
            </a:r>
            <a:r>
              <a:rPr lang="ko-KR" altLang="en-US" dirty="0" smtClean="0"/>
              <a:t>의 </a:t>
            </a:r>
            <a:r>
              <a:rPr lang="en-US" altLang="ko-KR" dirty="0" smtClean="0"/>
              <a:t>1499</a:t>
            </a:r>
            <a:r>
              <a:rPr lang="ko-KR" altLang="en-US" dirty="0" smtClean="0"/>
              <a:t>화면을 참고하여 내용을 구성한다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8" name="타원 7"/>
          <p:cNvSpPr/>
          <p:nvPr/>
        </p:nvSpPr>
        <p:spPr>
          <a:xfrm>
            <a:off x="6178909" y="162145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9" name="모서리가 둥근 직사각형 8"/>
          <p:cNvSpPr/>
          <p:nvPr/>
        </p:nvSpPr>
        <p:spPr>
          <a:xfrm>
            <a:off x="6574631" y="3000241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ETP_OP_07</a:t>
            </a:r>
          </a:p>
        </p:txBody>
      </p:sp>
      <p:cxnSp>
        <p:nvCxnSpPr>
          <p:cNvPr id="10" name="꺾인 연결선 9"/>
          <p:cNvCxnSpPr>
            <a:stCxn id="8" idx="2"/>
            <a:endCxn id="9" idx="1"/>
          </p:cNvCxnSpPr>
          <p:nvPr/>
        </p:nvCxnSpPr>
        <p:spPr>
          <a:xfrm rot="10800000" flipH="1" flipV="1">
            <a:off x="6178909" y="1690402"/>
            <a:ext cx="395722" cy="1362224"/>
          </a:xfrm>
          <a:prstGeom prst="bentConnector3">
            <a:avLst>
              <a:gd name="adj1" fmla="val -27814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852984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4.1.19 ETF PDF </a:t>
            </a:r>
            <a:r>
              <a:rPr lang="ko-KR" altLang="en-US" dirty="0" smtClean="0"/>
              <a:t>정보조회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ETP_OP_09</a:t>
            </a:r>
            <a:endParaRPr lang="ko-KR" altLang="en-US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err="1" smtClean="0"/>
              <a:t>검색어</a:t>
            </a:r>
            <a:r>
              <a:rPr lang="ko-KR" altLang="en-US" dirty="0" smtClean="0"/>
              <a:t> 입력을 통해 다른 종목을 선택할 수 있다</a:t>
            </a:r>
            <a:endParaRPr lang="en-US" altLang="ko-KR" dirty="0" smtClean="0"/>
          </a:p>
          <a:p>
            <a:r>
              <a:rPr lang="ko-KR" altLang="en-US" dirty="0" smtClean="0"/>
              <a:t>날짜를 지정한다</a:t>
            </a:r>
            <a:endParaRPr lang="en-US" altLang="ko-KR" dirty="0" smtClean="0"/>
          </a:p>
          <a:p>
            <a:r>
              <a:rPr lang="ko-KR" altLang="en-US" dirty="0" err="1" smtClean="0"/>
              <a:t>발행사소유</a:t>
            </a:r>
            <a:r>
              <a:rPr lang="ko-KR" altLang="en-US" dirty="0" smtClean="0"/>
              <a:t> 종목에 한해 활성화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변경모드로 전환한다</a:t>
            </a:r>
            <a:endParaRPr lang="en-US" altLang="ko-KR" dirty="0" smtClean="0"/>
          </a:p>
          <a:p>
            <a:r>
              <a:rPr lang="ko-KR" altLang="en-US" dirty="0" err="1" smtClean="0"/>
              <a:t>발행사소유</a:t>
            </a:r>
            <a:r>
              <a:rPr lang="ko-KR" altLang="en-US" dirty="0" smtClean="0"/>
              <a:t> 종목에 한해 활성화 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버튼을 </a:t>
            </a:r>
            <a:r>
              <a:rPr lang="ko-KR" altLang="en-US" dirty="0" err="1" smtClean="0"/>
              <a:t>클릭시</a:t>
            </a:r>
            <a:r>
              <a:rPr lang="ko-KR" altLang="en-US" dirty="0" smtClean="0"/>
              <a:t> </a:t>
            </a:r>
            <a:r>
              <a:rPr lang="en-US" altLang="ko-KR" dirty="0" err="1" smtClean="0"/>
              <a:t>Inav</a:t>
            </a:r>
            <a:r>
              <a:rPr lang="ko-KR" altLang="en-US" dirty="0" smtClean="0"/>
              <a:t>계산기가 </a:t>
            </a:r>
            <a:r>
              <a:rPr lang="ko-KR" altLang="en-US" dirty="0" err="1" smtClean="0"/>
              <a:t>팝업된다</a:t>
            </a:r>
            <a:endParaRPr lang="en-US" altLang="ko-KR" dirty="0" smtClean="0"/>
          </a:p>
          <a:p>
            <a:r>
              <a:rPr lang="ko-KR" altLang="en-US" dirty="0" smtClean="0"/>
              <a:t>플랫폼 참여자 모두에게 공개된 정보이며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거래일 간의 비중을 보여주는 화면으로 변환된다</a:t>
            </a:r>
            <a:endParaRPr lang="en-US" altLang="ko-KR" dirty="0" smtClean="0"/>
          </a:p>
          <a:p>
            <a:r>
              <a:rPr lang="ko-KR" altLang="en-US" dirty="0" smtClean="0"/>
              <a:t>종목을 클릭하면 해당 종목의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내역을 보여준다</a:t>
            </a: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텍스트 개체 틀 6"/>
          <p:cNvSpPr>
            <a:spLocks noGrp="1"/>
          </p:cNvSpPr>
          <p:nvPr>
            <p:ph type="body" sz="quarter" idx="16"/>
          </p:nvPr>
        </p:nvSpPr>
        <p:spPr/>
        <p:txBody>
          <a:bodyPr/>
          <a:lstStyle/>
          <a:p>
            <a:r>
              <a:rPr lang="en-US" altLang="ko-KR" dirty="0" smtClean="0"/>
              <a:t>PDF</a:t>
            </a:r>
            <a:r>
              <a:rPr lang="ko-KR" altLang="en-US" dirty="0" smtClean="0"/>
              <a:t>관리화면으로 </a:t>
            </a:r>
            <a:r>
              <a:rPr lang="en-US" altLang="ko-KR" dirty="0" smtClean="0"/>
              <a:t>ETF</a:t>
            </a:r>
            <a:r>
              <a:rPr lang="ko-KR" altLang="en-US" dirty="0" smtClean="0"/>
              <a:t>종목별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를 조회하고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발행사</a:t>
            </a:r>
            <a:r>
              <a:rPr lang="ko-KR" altLang="en-US" dirty="0" smtClean="0"/>
              <a:t> 소유의 종목에 대해 </a:t>
            </a:r>
            <a:r>
              <a:rPr lang="en-US" altLang="ko-KR" dirty="0" smtClean="0"/>
              <a:t>PDF </a:t>
            </a:r>
            <a:r>
              <a:rPr lang="ko-KR" altLang="en-US" dirty="0" smtClean="0"/>
              <a:t>변경작업 및 </a:t>
            </a:r>
            <a:r>
              <a:rPr lang="en-US" altLang="ko-KR" dirty="0" err="1" smtClean="0"/>
              <a:t>Inav</a:t>
            </a:r>
            <a:r>
              <a:rPr lang="en-US" altLang="ko-KR" dirty="0" smtClean="0"/>
              <a:t> </a:t>
            </a:r>
            <a:r>
              <a:rPr lang="ko-KR" altLang="en-US" dirty="0" smtClean="0"/>
              <a:t>산출현황을 확인할 수 있다</a:t>
            </a:r>
            <a:endParaRPr lang="ko-KR" altLang="en-US" dirty="0"/>
          </a:p>
        </p:txBody>
      </p:sp>
      <p:sp>
        <p:nvSpPr>
          <p:cNvPr id="9" name="타원 8"/>
          <p:cNvSpPr/>
          <p:nvPr/>
        </p:nvSpPr>
        <p:spPr>
          <a:xfrm>
            <a:off x="2318109" y="123613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667109" y="143389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6068842" y="142240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2" name="타원 11"/>
          <p:cNvSpPr/>
          <p:nvPr/>
        </p:nvSpPr>
        <p:spPr>
          <a:xfrm>
            <a:off x="6068842" y="178646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6068842" y="213360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4" name="타원 13"/>
          <p:cNvSpPr/>
          <p:nvPr/>
        </p:nvSpPr>
        <p:spPr>
          <a:xfrm>
            <a:off x="6068842" y="2895601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15" name="모서리가 둥근 직사각형 14"/>
          <p:cNvSpPr/>
          <p:nvPr/>
        </p:nvSpPr>
        <p:spPr>
          <a:xfrm>
            <a:off x="4729842" y="1370016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ETP_OP_10</a:t>
            </a:r>
          </a:p>
        </p:txBody>
      </p:sp>
      <p:cxnSp>
        <p:nvCxnSpPr>
          <p:cNvPr id="16" name="꺾인 연결선 15"/>
          <p:cNvCxnSpPr>
            <a:stCxn id="11" idx="2"/>
          </p:cNvCxnSpPr>
          <p:nvPr/>
        </p:nvCxnSpPr>
        <p:spPr>
          <a:xfrm rot="10800000">
            <a:off x="5511800" y="1433892"/>
            <a:ext cx="557042" cy="57453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모서리가 둥근 직사각형 18"/>
          <p:cNvSpPr/>
          <p:nvPr/>
        </p:nvSpPr>
        <p:spPr>
          <a:xfrm>
            <a:off x="4729842" y="1530442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ETP_OP_11</a:t>
            </a:r>
          </a:p>
        </p:txBody>
      </p:sp>
      <p:cxnSp>
        <p:nvCxnSpPr>
          <p:cNvPr id="20" name="꺾인 연결선 19"/>
          <p:cNvCxnSpPr>
            <a:stCxn id="12" idx="2"/>
            <a:endCxn id="19" idx="3"/>
          </p:cNvCxnSpPr>
          <p:nvPr/>
        </p:nvCxnSpPr>
        <p:spPr>
          <a:xfrm rot="10800000">
            <a:off x="5536918" y="1582827"/>
            <a:ext cx="531925" cy="272584"/>
          </a:xfrm>
          <a:prstGeom prst="bentConnector3">
            <a:avLst>
              <a:gd name="adj1" fmla="val 21349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3" idx="2"/>
          </p:cNvCxnSpPr>
          <p:nvPr/>
        </p:nvCxnSpPr>
        <p:spPr>
          <a:xfrm rot="10800000">
            <a:off x="5536916" y="1756392"/>
            <a:ext cx="531926" cy="446152"/>
          </a:xfrm>
          <a:prstGeom prst="bentConnector3">
            <a:avLst>
              <a:gd name="adj1" fmla="val 32491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4729841" y="1704008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ETP_OP_12</a:t>
            </a:r>
          </a:p>
        </p:txBody>
      </p:sp>
    </p:spTree>
    <p:extLst>
      <p:ext uri="{BB962C8B-B14F-4D97-AF65-F5344CB8AC3E}">
        <p14:creationId xmlns:p14="http://schemas.microsoft.com/office/powerpoint/2010/main" val="11752346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4.1.20 </a:t>
            </a:r>
            <a:r>
              <a:rPr lang="en-US" altLang="ko-KR" dirty="0"/>
              <a:t>ETF PDF </a:t>
            </a:r>
            <a:r>
              <a:rPr lang="ko-KR" altLang="en-US" dirty="0" smtClean="0"/>
              <a:t>변경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ALERT</a:t>
            </a:r>
            <a:r>
              <a:rPr lang="ko-KR" altLang="en-US" dirty="0" err="1" smtClean="0"/>
              <a:t>메세지로</a:t>
            </a:r>
            <a:r>
              <a:rPr lang="ko-KR" altLang="en-US" dirty="0" smtClean="0"/>
              <a:t> 사용자에게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수정화면에 진입하였음을 알린다</a:t>
            </a:r>
            <a:endParaRPr lang="en-US" altLang="ko-KR" dirty="0" smtClean="0"/>
          </a:p>
          <a:p>
            <a:r>
              <a:rPr lang="en-US" altLang="ko-KR" dirty="0" smtClean="0"/>
              <a:t>PDF</a:t>
            </a:r>
            <a:r>
              <a:rPr lang="ko-KR" altLang="en-US" dirty="0" smtClean="0"/>
              <a:t>내 새로운 자산을 추가하는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을 띄운다</a:t>
            </a:r>
            <a:endParaRPr lang="en-US" altLang="ko-KR" dirty="0" smtClean="0"/>
          </a:p>
          <a:p>
            <a:r>
              <a:rPr lang="ko-KR" altLang="en-US" dirty="0" smtClean="0"/>
              <a:t>수량을 정정한다</a:t>
            </a:r>
            <a:endParaRPr lang="en-US" altLang="ko-KR" dirty="0" smtClean="0"/>
          </a:p>
          <a:p>
            <a:r>
              <a:rPr lang="ko-KR" altLang="en-US" dirty="0" smtClean="0"/>
              <a:t>제출버튼을 누르면 </a:t>
            </a:r>
            <a:r>
              <a:rPr lang="ko-KR" altLang="en-US" dirty="0" err="1" smtClean="0"/>
              <a:t>변경된내역을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으로 띄우고 </a:t>
            </a:r>
            <a:r>
              <a:rPr lang="ko-KR" altLang="en-US" dirty="0" err="1" smtClean="0"/>
              <a:t>컨펌을</a:t>
            </a:r>
            <a:r>
              <a:rPr lang="ko-KR" altLang="en-US" dirty="0" smtClean="0"/>
              <a:t> 받는다</a:t>
            </a:r>
            <a:endParaRPr lang="en-US" altLang="ko-KR" dirty="0" smtClean="0"/>
          </a:p>
          <a:p>
            <a:r>
              <a:rPr lang="ko-KR" altLang="en-US" dirty="0" smtClean="0"/>
              <a:t>취소버튼을 누르면 확인팝업을 띄운다</a:t>
            </a:r>
            <a:endParaRPr lang="en-US" altLang="ko-KR" dirty="0" smtClean="0"/>
          </a:p>
          <a:p>
            <a:r>
              <a:rPr lang="ko-KR" altLang="en-US" dirty="0" smtClean="0"/>
              <a:t>해당아이콘을 누르면 취소버튼과 동일한 효과가 있다</a:t>
            </a:r>
            <a:endParaRPr lang="en-US" altLang="ko-KR" dirty="0" smtClean="0"/>
          </a:p>
          <a:p>
            <a:r>
              <a:rPr lang="ko-KR" altLang="en-US" dirty="0" err="1" smtClean="0"/>
              <a:t>그외</a:t>
            </a:r>
            <a:r>
              <a:rPr lang="ko-KR" altLang="en-US" dirty="0" smtClean="0"/>
              <a:t> 링크를 </a:t>
            </a:r>
            <a:r>
              <a:rPr lang="ko-KR" altLang="en-US" dirty="0" err="1" smtClean="0"/>
              <a:t>선택시</a:t>
            </a:r>
            <a:r>
              <a:rPr lang="ko-KR" altLang="en-US" dirty="0" smtClean="0"/>
              <a:t> 작업취소여부를 묻는 팝업을 띄운다</a:t>
            </a:r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158176" y="152399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5679376" y="152399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3918309" y="180339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3342575" y="601979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  <p:sp>
        <p:nvSpPr>
          <p:cNvPr id="11" name="타원 10"/>
          <p:cNvSpPr/>
          <p:nvPr/>
        </p:nvSpPr>
        <p:spPr>
          <a:xfrm>
            <a:off x="3987252" y="600528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5</a:t>
            </a:r>
            <a:endParaRPr lang="ko-KR" altLang="en-US" sz="800" b="1" dirty="0"/>
          </a:p>
        </p:txBody>
      </p:sp>
      <p:sp>
        <p:nvSpPr>
          <p:cNvPr id="16" name="자유형 15"/>
          <p:cNvSpPr/>
          <p:nvPr/>
        </p:nvSpPr>
        <p:spPr>
          <a:xfrm>
            <a:off x="106817" y="350146"/>
            <a:ext cx="7438911" cy="6099641"/>
          </a:xfrm>
          <a:custGeom>
            <a:avLst/>
            <a:gdLst>
              <a:gd name="connsiteX0" fmla="*/ 0 w 7438911"/>
              <a:gd name="connsiteY0" fmla="*/ 0 h 6099641"/>
              <a:gd name="connsiteX1" fmla="*/ 7438911 w 7438911"/>
              <a:gd name="connsiteY1" fmla="*/ 0 h 6099641"/>
              <a:gd name="connsiteX2" fmla="*/ 7438911 w 7438911"/>
              <a:gd name="connsiteY2" fmla="*/ 6099641 h 6099641"/>
              <a:gd name="connsiteX3" fmla="*/ 6429450 w 7438911"/>
              <a:gd name="connsiteY3" fmla="*/ 6099641 h 6099641"/>
              <a:gd name="connsiteX4" fmla="*/ 6429450 w 7438911"/>
              <a:gd name="connsiteY4" fmla="*/ 767454 h 6099641"/>
              <a:gd name="connsiteX5" fmla="*/ 1051359 w 7438911"/>
              <a:gd name="connsiteY5" fmla="*/ 767454 h 6099641"/>
              <a:gd name="connsiteX6" fmla="*/ 1051359 w 7438911"/>
              <a:gd name="connsiteY6" fmla="*/ 6099641 h 6099641"/>
              <a:gd name="connsiteX7" fmla="*/ 0 w 7438911"/>
              <a:gd name="connsiteY7" fmla="*/ 6099641 h 60996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</a:cxnLst>
            <a:rect l="l" t="t" r="r" b="b"/>
            <a:pathLst>
              <a:path w="7438911" h="6099641">
                <a:moveTo>
                  <a:pt x="0" y="0"/>
                </a:moveTo>
                <a:lnTo>
                  <a:pt x="7438911" y="0"/>
                </a:lnTo>
                <a:lnTo>
                  <a:pt x="7438911" y="6099641"/>
                </a:lnTo>
                <a:lnTo>
                  <a:pt x="6429450" y="6099641"/>
                </a:lnTo>
                <a:lnTo>
                  <a:pt x="6429450" y="767454"/>
                </a:lnTo>
                <a:lnTo>
                  <a:pt x="1051359" y="767454"/>
                </a:lnTo>
                <a:lnTo>
                  <a:pt x="1051359" y="6099641"/>
                </a:lnTo>
                <a:lnTo>
                  <a:pt x="0" y="6099641"/>
                </a:lnTo>
                <a:close/>
              </a:path>
            </a:pathLst>
          </a:custGeom>
          <a:solidFill>
            <a:schemeClr val="bg2">
              <a:lumMod val="90000"/>
              <a:alpha val="43000"/>
            </a:schemeClr>
          </a:solidFill>
          <a:ln w="3175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6611920" y="1343779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6</a:t>
            </a:r>
            <a:endParaRPr lang="ko-KR" altLang="en-US" sz="800" b="1" dirty="0"/>
          </a:p>
        </p:txBody>
      </p:sp>
      <p:sp>
        <p:nvSpPr>
          <p:cNvPr id="13" name="타원 12"/>
          <p:cNvSpPr/>
          <p:nvPr/>
        </p:nvSpPr>
        <p:spPr>
          <a:xfrm>
            <a:off x="3555453" y="598712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312626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4.1.21 </a:t>
            </a:r>
            <a:r>
              <a:rPr lang="en-US" altLang="ko-KR" dirty="0"/>
              <a:t>ETF PDF </a:t>
            </a:r>
            <a:r>
              <a:rPr lang="ko-KR" altLang="en-US" dirty="0" smtClean="0"/>
              <a:t>변경 </a:t>
            </a:r>
            <a:r>
              <a:rPr lang="en-US" altLang="ko-KR" dirty="0" smtClean="0"/>
              <a:t>Popup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ETP_OP_10_1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신규자산을 추가하는 팝업</a:t>
            </a:r>
            <a:r>
              <a:rPr lang="en-US" altLang="ko-KR" dirty="0" smtClean="0"/>
              <a:t>. </a:t>
            </a:r>
            <a:r>
              <a:rPr lang="ko-KR" altLang="en-US" dirty="0" smtClean="0"/>
              <a:t>단축코드 또는 키워드를 입력하면 종목이 뜨고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해당종목의 단위수량을 입력한다</a:t>
            </a:r>
            <a:endParaRPr lang="en-US" altLang="ko-KR" dirty="0" smtClean="0"/>
          </a:p>
          <a:p>
            <a:r>
              <a:rPr lang="ko-KR" altLang="en-US" dirty="0" smtClean="0"/>
              <a:t>제출버튼을 누르면 변경작업</a:t>
            </a:r>
            <a:r>
              <a:rPr lang="en-US" altLang="ko-KR" dirty="0" smtClean="0"/>
              <a:t> </a:t>
            </a:r>
            <a:r>
              <a:rPr lang="ko-KR" altLang="en-US" dirty="0" smtClean="0"/>
              <a:t>내역이 뜬다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변경작업 취소버튼을 누르면 확인팝업이 뜬다</a:t>
            </a:r>
            <a:endParaRPr lang="en-US" altLang="ko-KR" dirty="0" smtClean="0"/>
          </a:p>
          <a:p>
            <a:r>
              <a:rPr lang="ko-KR" altLang="en-US" dirty="0" err="1" smtClean="0"/>
              <a:t>작업외의</a:t>
            </a:r>
            <a:r>
              <a:rPr lang="ko-KR" altLang="en-US" dirty="0" smtClean="0"/>
              <a:t> 링크</a:t>
            </a:r>
            <a:r>
              <a:rPr lang="en-US" altLang="ko-KR" dirty="0" smtClean="0"/>
              <a:t>/</a:t>
            </a:r>
            <a:r>
              <a:rPr lang="ko-KR" altLang="en-US" dirty="0" smtClean="0"/>
              <a:t>버튼을 클릭하면 작업취소여부를 묻는 팝업이 뜬다</a:t>
            </a:r>
            <a:endParaRPr lang="en-US" altLang="ko-KR" dirty="0" smtClean="0"/>
          </a:p>
          <a:p>
            <a:endParaRPr lang="en-US" altLang="ko-KR" dirty="0" smtClean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85"/>
          <a:stretch/>
        </p:blipFill>
        <p:spPr>
          <a:xfrm>
            <a:off x="106817" y="683741"/>
            <a:ext cx="7438911" cy="5428735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3486510" y="9990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타원 7"/>
          <p:cNvSpPr/>
          <p:nvPr/>
        </p:nvSpPr>
        <p:spPr>
          <a:xfrm>
            <a:off x="455443" y="37845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9" name="타원 8"/>
          <p:cNvSpPr/>
          <p:nvPr/>
        </p:nvSpPr>
        <p:spPr>
          <a:xfrm>
            <a:off x="4756509" y="46566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10" name="타원 9"/>
          <p:cNvSpPr/>
          <p:nvPr/>
        </p:nvSpPr>
        <p:spPr>
          <a:xfrm>
            <a:off x="5882576" y="30479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4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7285047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1</a:t>
            </a:r>
            <a:r>
              <a:rPr lang="en-US" altLang="ko-KR" dirty="0" smtClean="0"/>
              <a:t>. </a:t>
            </a:r>
            <a:r>
              <a:rPr lang="en-US" altLang="ko-KR" dirty="0"/>
              <a:t>IA(Information Architecture)</a:t>
            </a:r>
            <a:endParaRPr lang="ko-KR" altLang="en-US" dirty="0"/>
          </a:p>
        </p:txBody>
      </p:sp>
      <p:sp>
        <p:nvSpPr>
          <p:cNvPr id="60" name="내용 개체 틀 59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IA</a:t>
            </a:r>
            <a:endParaRPr lang="ko-KR" altLang="en-US" dirty="0"/>
          </a:p>
        </p:txBody>
      </p:sp>
      <p:grpSp>
        <p:nvGrpSpPr>
          <p:cNvPr id="107" name="그룹 106"/>
          <p:cNvGrpSpPr/>
          <p:nvPr/>
        </p:nvGrpSpPr>
        <p:grpSpPr>
          <a:xfrm>
            <a:off x="829963" y="1598141"/>
            <a:ext cx="8182231" cy="3316927"/>
            <a:chOff x="434548" y="1598141"/>
            <a:chExt cx="8182231" cy="3316927"/>
          </a:xfrm>
        </p:grpSpPr>
        <p:cxnSp>
          <p:nvCxnSpPr>
            <p:cNvPr id="4" name="꺾인 연결선 3"/>
            <p:cNvCxnSpPr>
              <a:stCxn id="20" idx="2"/>
              <a:endCxn id="23" idx="0"/>
            </p:cNvCxnSpPr>
            <p:nvPr/>
          </p:nvCxnSpPr>
          <p:spPr>
            <a:xfrm rot="16200000" flipH="1">
              <a:off x="2681294" y="4214091"/>
              <a:ext cx="971469" cy="9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" name="꺾인 연결선 5"/>
            <p:cNvCxnSpPr>
              <a:stCxn id="12" idx="2"/>
              <a:endCxn id="55" idx="0"/>
            </p:cNvCxnSpPr>
            <p:nvPr/>
          </p:nvCxnSpPr>
          <p:spPr>
            <a:xfrm rot="16200000" flipH="1">
              <a:off x="391841" y="4192539"/>
              <a:ext cx="986517" cy="1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직사각형 6"/>
            <p:cNvSpPr/>
            <p:nvPr/>
          </p:nvSpPr>
          <p:spPr>
            <a:xfrm>
              <a:off x="7559843" y="2762275"/>
              <a:ext cx="1056936" cy="1548303"/>
            </a:xfrm>
            <a:prstGeom prst="rect">
              <a:avLst/>
            </a:prstGeom>
            <a:solidFill>
              <a:schemeClr val="accent2">
                <a:lumMod val="20000"/>
                <a:lumOff val="80000"/>
              </a:schemeClr>
            </a:solidFill>
            <a:ln w="6350">
              <a:prstDash val="dash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350"/>
            </a:p>
          </p:txBody>
        </p:sp>
        <p:sp>
          <p:nvSpPr>
            <p:cNvPr id="10" name="모서리가 둥근 직사각형 9"/>
            <p:cNvSpPr/>
            <p:nvPr/>
          </p:nvSpPr>
          <p:spPr>
            <a:xfrm>
              <a:off x="4469916" y="1598141"/>
              <a:ext cx="1083346" cy="302825"/>
            </a:xfrm>
            <a:prstGeom prst="roundRect">
              <a:avLst>
                <a:gd name="adj" fmla="val 47935"/>
              </a:avLst>
            </a:prstGeom>
            <a:solidFill>
              <a:schemeClr val="tx1">
                <a:lumMod val="65000"/>
                <a:lumOff val="35000"/>
              </a:schemeClr>
            </a:solidFill>
            <a:ln w="9525" cmpd="sng">
              <a:solidFill>
                <a:schemeClr val="bg1">
                  <a:lumMod val="50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800" b="1" dirty="0">
                  <a:solidFill>
                    <a:schemeClr val="bg1"/>
                  </a:solidFill>
                  <a:latin typeface="+mn-ea"/>
                </a:rPr>
                <a:t>Home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sp>
          <p:nvSpPr>
            <p:cNvPr id="11" name="모서리가 둥근 직사각형 10"/>
            <p:cNvSpPr/>
            <p:nvPr/>
          </p:nvSpPr>
          <p:spPr bwMode="auto">
            <a:xfrm>
              <a:off x="7523056" y="174130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>
                  <a:latin typeface="+mn-ea"/>
                </a:rPr>
                <a:t>회원가입</a:t>
              </a:r>
            </a:p>
          </p:txBody>
        </p:sp>
        <p:sp>
          <p:nvSpPr>
            <p:cNvPr id="12" name="모서리가 둥근 직사각형 11"/>
            <p:cNvSpPr/>
            <p:nvPr/>
          </p:nvSpPr>
          <p:spPr>
            <a:xfrm>
              <a:off x="434548" y="3465832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700" b="1" dirty="0" smtClean="0">
                  <a:latin typeface="+mn-ea"/>
                </a:rPr>
                <a:t>지수관리</a:t>
              </a:r>
              <a:endParaRPr lang="ko-KR" altLang="en-US" sz="700" b="1" dirty="0">
                <a:latin typeface="+mn-ea"/>
              </a:endParaRPr>
            </a:p>
          </p:txBody>
        </p:sp>
        <p:cxnSp>
          <p:nvCxnSpPr>
            <p:cNvPr id="13" name="꺾인 연결선 12"/>
            <p:cNvCxnSpPr>
              <a:stCxn id="39" idx="3"/>
              <a:endCxn id="11" idx="1"/>
            </p:cNvCxnSpPr>
            <p:nvPr/>
          </p:nvCxnSpPr>
          <p:spPr>
            <a:xfrm flipV="1">
              <a:off x="6855731" y="1848680"/>
              <a:ext cx="667325" cy="164803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꺾인 연결선 13"/>
            <p:cNvCxnSpPr>
              <a:stCxn id="39" idx="3"/>
              <a:endCxn id="15" idx="1"/>
            </p:cNvCxnSpPr>
            <p:nvPr/>
          </p:nvCxnSpPr>
          <p:spPr>
            <a:xfrm>
              <a:off x="6855731" y="2013483"/>
              <a:ext cx="667325" cy="11925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  <a:prstDash val="sysDash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모서리가 둥근 직사각형 14"/>
            <p:cNvSpPr/>
            <p:nvPr/>
          </p:nvSpPr>
          <p:spPr bwMode="auto">
            <a:xfrm>
              <a:off x="7523056" y="202536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>
                  <a:latin typeface="+mn-ea"/>
                </a:rPr>
                <a:t>ID/PW</a:t>
              </a:r>
              <a:r>
                <a:rPr lang="ko-KR" altLang="en-US" sz="675" dirty="0">
                  <a:latin typeface="+mn-ea"/>
                </a:rPr>
                <a:t>찾기</a:t>
              </a:r>
            </a:p>
          </p:txBody>
        </p:sp>
        <p:sp>
          <p:nvSpPr>
            <p:cNvPr id="20" name="모서리가 둥근 직사각형 19"/>
            <p:cNvSpPr/>
            <p:nvPr/>
          </p:nvSpPr>
          <p:spPr>
            <a:xfrm>
              <a:off x="2716535" y="3494851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700" b="1" dirty="0" smtClean="0">
                  <a:latin typeface="+mn-ea"/>
                </a:rPr>
                <a:t>ETP </a:t>
              </a:r>
              <a:r>
                <a:rPr lang="ko-KR" altLang="en-US" sz="700" b="1" dirty="0" smtClean="0">
                  <a:latin typeface="+mn-ea"/>
                </a:rPr>
                <a:t>운용관리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21" name="모서리가 둥근 직사각형 20"/>
            <p:cNvSpPr/>
            <p:nvPr/>
          </p:nvSpPr>
          <p:spPr bwMode="auto">
            <a:xfrm>
              <a:off x="2772218" y="399963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 </a:t>
              </a:r>
              <a:r>
                <a:rPr lang="ko-KR" altLang="en-US" sz="675" dirty="0" smtClean="0">
                  <a:latin typeface="+mn-ea"/>
                </a:rPr>
                <a:t>운용정보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2" name="모서리가 둥근 직사각형 21"/>
            <p:cNvSpPr/>
            <p:nvPr/>
          </p:nvSpPr>
          <p:spPr bwMode="auto">
            <a:xfrm>
              <a:off x="2772218" y="434050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3" name="모서리가 둥근 직사각형 22"/>
            <p:cNvSpPr/>
            <p:nvPr/>
          </p:nvSpPr>
          <p:spPr bwMode="auto">
            <a:xfrm>
              <a:off x="2772218" y="470032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PDF</a:t>
              </a:r>
              <a:r>
                <a:rPr lang="ko-KR" altLang="en-US" sz="675" dirty="0" smtClean="0">
                  <a:latin typeface="+mn-ea"/>
                </a:rPr>
                <a:t>관리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24" name="꺾인 연결선 23"/>
            <p:cNvCxnSpPr>
              <a:stCxn id="10" idx="2"/>
              <a:endCxn id="92" idx="0"/>
            </p:cNvCxnSpPr>
            <p:nvPr/>
          </p:nvCxnSpPr>
          <p:spPr>
            <a:xfrm rot="5400000">
              <a:off x="3952030" y="1755481"/>
              <a:ext cx="914074" cy="1205044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5" name="직선 연결선 24"/>
            <p:cNvCxnSpPr>
              <a:stCxn id="26" idx="2"/>
              <a:endCxn id="29" idx="0"/>
            </p:cNvCxnSpPr>
            <p:nvPr/>
          </p:nvCxnSpPr>
          <p:spPr>
            <a:xfrm flipH="1">
              <a:off x="6785663" y="3088068"/>
              <a:ext cx="2" cy="9303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모서리가 둥근 직사각형 25"/>
            <p:cNvSpPr/>
            <p:nvPr/>
          </p:nvSpPr>
          <p:spPr>
            <a:xfrm>
              <a:off x="6276658" y="2816507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정보조회</a:t>
              </a:r>
            </a:p>
          </p:txBody>
        </p:sp>
        <p:sp>
          <p:nvSpPr>
            <p:cNvPr id="27" name="모서리가 둥근 직사각형 26"/>
            <p:cNvSpPr/>
            <p:nvPr/>
          </p:nvSpPr>
          <p:spPr bwMode="auto">
            <a:xfrm>
              <a:off x="6390359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8" name="모서리가 둥근 직사각형 27"/>
            <p:cNvSpPr/>
            <p:nvPr/>
          </p:nvSpPr>
          <p:spPr bwMode="auto">
            <a:xfrm>
              <a:off x="6390359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29" name="모서리가 둥근 직사각형 28"/>
            <p:cNvSpPr/>
            <p:nvPr/>
          </p:nvSpPr>
          <p:spPr bwMode="auto">
            <a:xfrm>
              <a:off x="6390359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구성종목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30" name="직선 연결선 29"/>
            <p:cNvCxnSpPr>
              <a:stCxn id="31" idx="2"/>
              <a:endCxn id="33" idx="0"/>
            </p:cNvCxnSpPr>
            <p:nvPr/>
          </p:nvCxnSpPr>
          <p:spPr>
            <a:xfrm flipH="1">
              <a:off x="5572353" y="3086602"/>
              <a:ext cx="1004" cy="1295295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모서리가 둥근 직사각형 30"/>
            <p:cNvSpPr/>
            <p:nvPr/>
          </p:nvSpPr>
          <p:spPr>
            <a:xfrm>
              <a:off x="5064350" y="2815041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업무지원</a:t>
              </a:r>
            </a:p>
          </p:txBody>
        </p:sp>
        <p:sp>
          <p:nvSpPr>
            <p:cNvPr id="32" name="모서리가 둥근 직사각형 31"/>
            <p:cNvSpPr/>
            <p:nvPr/>
          </p:nvSpPr>
          <p:spPr bwMode="auto">
            <a:xfrm>
              <a:off x="5177025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기초지수코드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33" name="모서리가 둥근 직사각형 32"/>
            <p:cNvSpPr/>
            <p:nvPr/>
          </p:nvSpPr>
          <p:spPr bwMode="auto">
            <a:xfrm>
              <a:off x="5177049" y="4381897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추적오차</a:t>
              </a:r>
              <a:r>
                <a:rPr lang="en-US" altLang="ko-KR" sz="675" dirty="0" smtClean="0">
                  <a:latin typeface="+mn-ea"/>
                </a:rPr>
                <a:t>/</a:t>
              </a:r>
              <a:r>
                <a:rPr lang="ko-KR" altLang="en-US" sz="675" dirty="0" err="1" smtClean="0">
                  <a:latin typeface="+mn-ea"/>
                </a:rPr>
                <a:t>괴리율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34" name="꺾인 연결선 33"/>
            <p:cNvCxnSpPr>
              <a:stCxn id="10" idx="2"/>
              <a:endCxn id="83" idx="0"/>
            </p:cNvCxnSpPr>
            <p:nvPr/>
          </p:nvCxnSpPr>
          <p:spPr>
            <a:xfrm rot="5400000">
              <a:off x="2784586" y="588037"/>
              <a:ext cx="914074" cy="353993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5" name="꺾인 연결선 34"/>
            <p:cNvCxnSpPr>
              <a:stCxn id="10" idx="2"/>
              <a:endCxn id="31" idx="0"/>
            </p:cNvCxnSpPr>
            <p:nvPr/>
          </p:nvCxnSpPr>
          <p:spPr>
            <a:xfrm rot="16200000" flipH="1">
              <a:off x="4835436" y="2077119"/>
              <a:ext cx="914075" cy="561768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6" name="꺾인 연결선 35"/>
            <p:cNvCxnSpPr>
              <a:stCxn id="10" idx="2"/>
              <a:endCxn id="26" idx="0"/>
            </p:cNvCxnSpPr>
            <p:nvPr/>
          </p:nvCxnSpPr>
          <p:spPr>
            <a:xfrm rot="16200000" flipH="1">
              <a:off x="5440857" y="1471698"/>
              <a:ext cx="915541" cy="1774076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모서리가 둥근 직사각형 38"/>
            <p:cNvSpPr/>
            <p:nvPr/>
          </p:nvSpPr>
          <p:spPr>
            <a:xfrm>
              <a:off x="5837717" y="1877701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675" b="1" dirty="0">
                  <a:solidFill>
                    <a:schemeClr val="bg1"/>
                  </a:solidFill>
                  <a:latin typeface="+mn-ea"/>
                </a:rPr>
                <a:t>Login</a:t>
              </a:r>
              <a:endParaRPr lang="ko-KR" altLang="en-US" sz="675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40" name="꺾인 연결선 39"/>
            <p:cNvCxnSpPr>
              <a:stCxn id="10" idx="2"/>
              <a:endCxn id="39" idx="1"/>
            </p:cNvCxnSpPr>
            <p:nvPr/>
          </p:nvCxnSpPr>
          <p:spPr>
            <a:xfrm rot="16200000" flipH="1">
              <a:off x="5368393" y="1544161"/>
              <a:ext cx="112518" cy="826128"/>
            </a:xfrm>
            <a:prstGeom prst="bentConnector2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1" name="꺾인 연결선 40"/>
            <p:cNvCxnSpPr>
              <a:stCxn id="10" idx="2"/>
              <a:endCxn id="43" idx="0"/>
            </p:cNvCxnSpPr>
            <p:nvPr/>
          </p:nvCxnSpPr>
          <p:spPr>
            <a:xfrm rot="16200000" flipH="1">
              <a:off x="6091801" y="820750"/>
              <a:ext cx="915545" cy="3075971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2" name="직선 연결선 41"/>
            <p:cNvCxnSpPr>
              <a:stCxn id="43" idx="2"/>
              <a:endCxn id="46" idx="0"/>
            </p:cNvCxnSpPr>
            <p:nvPr/>
          </p:nvCxnSpPr>
          <p:spPr>
            <a:xfrm>
              <a:off x="8087561" y="3088068"/>
              <a:ext cx="7206" cy="930304"/>
            </a:xfrm>
            <a:prstGeom prst="line">
              <a:avLst/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3" name="모서리가 둥근 직사각형 42"/>
            <p:cNvSpPr/>
            <p:nvPr/>
          </p:nvSpPr>
          <p:spPr>
            <a:xfrm>
              <a:off x="7578554" y="2816507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>
                  <a:solidFill>
                    <a:schemeClr val="bg1"/>
                  </a:solidFill>
                  <a:latin typeface="+mn-ea"/>
                </a:rPr>
                <a:t>관리자메뉴</a:t>
              </a:r>
            </a:p>
          </p:txBody>
        </p:sp>
        <p:sp>
          <p:nvSpPr>
            <p:cNvPr id="44" name="모서리가 둥근 직사각형 43"/>
            <p:cNvSpPr/>
            <p:nvPr/>
          </p:nvSpPr>
          <p:spPr bwMode="auto">
            <a:xfrm>
              <a:off x="7692255" y="3291324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회원정보관리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45" name="모서리가 둥근 직사각형 44"/>
            <p:cNvSpPr/>
            <p:nvPr/>
          </p:nvSpPr>
          <p:spPr bwMode="auto">
            <a:xfrm>
              <a:off x="7699463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46" name="모서리가 둥근 직사각형 45"/>
            <p:cNvSpPr/>
            <p:nvPr/>
          </p:nvSpPr>
          <p:spPr bwMode="auto">
            <a:xfrm>
              <a:off x="7699463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ETP</a:t>
              </a:r>
              <a:r>
                <a:rPr lang="ko-KR" altLang="en-US" sz="675" dirty="0" smtClean="0">
                  <a:latin typeface="+mn-ea"/>
                </a:rPr>
                <a:t>관리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2" name="모서리가 둥근 직사각형 51"/>
            <p:cNvSpPr/>
            <p:nvPr/>
          </p:nvSpPr>
          <p:spPr bwMode="auto">
            <a:xfrm>
              <a:off x="490346" y="3905945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en-US" altLang="ko-KR" sz="675" dirty="0" smtClean="0">
                  <a:latin typeface="+mn-ea"/>
                </a:rPr>
                <a:t>Dashboard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3" name="모서리가 둥근 직사각형 52"/>
            <p:cNvSpPr/>
            <p:nvPr/>
          </p:nvSpPr>
          <p:spPr bwMode="auto">
            <a:xfrm>
              <a:off x="490346" y="428801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관리지수목록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55" name="모서리가 둥근 직사각형 54"/>
            <p:cNvSpPr/>
            <p:nvPr/>
          </p:nvSpPr>
          <p:spPr bwMode="auto">
            <a:xfrm>
              <a:off x="490346" y="4686349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지수종목 상세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62" name="꺾인 연결선 61"/>
            <p:cNvCxnSpPr>
              <a:stCxn id="63" idx="2"/>
              <a:endCxn id="65" idx="0"/>
            </p:cNvCxnSpPr>
            <p:nvPr/>
          </p:nvCxnSpPr>
          <p:spPr>
            <a:xfrm rot="16200000" flipH="1">
              <a:off x="1662119" y="4013965"/>
              <a:ext cx="629368" cy="1102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3" name="모서리가 둥근 직사각형 62"/>
            <p:cNvSpPr/>
            <p:nvPr/>
          </p:nvSpPr>
          <p:spPr>
            <a:xfrm>
              <a:off x="1526252" y="3465832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700" b="1" dirty="0" smtClean="0">
                  <a:latin typeface="+mn-ea"/>
                </a:rPr>
                <a:t>지수등록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64" name="모서리가 둥근 직사각형 63"/>
            <p:cNvSpPr/>
            <p:nvPr/>
          </p:nvSpPr>
          <p:spPr bwMode="auto">
            <a:xfrm>
              <a:off x="1582050" y="3947135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신규지수등록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65" name="모서리가 둥근 직사각형 64"/>
            <p:cNvSpPr/>
            <p:nvPr/>
          </p:nvSpPr>
          <p:spPr bwMode="auto">
            <a:xfrm>
              <a:off x="1582050" y="4329200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연동신청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67" name="꺾인 연결선 66"/>
            <p:cNvCxnSpPr>
              <a:stCxn id="83" idx="2"/>
              <a:endCxn id="63" idx="0"/>
            </p:cNvCxnSpPr>
            <p:nvPr/>
          </p:nvCxnSpPr>
          <p:spPr>
            <a:xfrm rot="16200000" flipH="1">
              <a:off x="1534339" y="3023918"/>
              <a:ext cx="379231" cy="504595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0" name="꺾인 연결선 69"/>
            <p:cNvCxnSpPr>
              <a:stCxn id="71" idx="2"/>
              <a:endCxn id="73" idx="0"/>
            </p:cNvCxnSpPr>
            <p:nvPr/>
          </p:nvCxnSpPr>
          <p:spPr>
            <a:xfrm rot="16200000" flipH="1">
              <a:off x="4002275" y="4058899"/>
              <a:ext cx="661085" cy="987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1" name="모서리가 둥근 직사각형 70"/>
            <p:cNvSpPr/>
            <p:nvPr/>
          </p:nvSpPr>
          <p:spPr>
            <a:xfrm>
              <a:off x="3882324" y="3494851"/>
              <a:ext cx="900000" cy="234000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8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700" b="1" dirty="0" smtClean="0">
                  <a:latin typeface="+mn-ea"/>
                </a:rPr>
                <a:t>ETP </a:t>
              </a:r>
              <a:r>
                <a:rPr lang="ko-KR" altLang="en-US" sz="700" b="1" dirty="0" smtClean="0">
                  <a:latin typeface="+mn-ea"/>
                </a:rPr>
                <a:t>신규등록</a:t>
              </a:r>
              <a:endParaRPr lang="ko-KR" altLang="en-US" sz="700" b="1" dirty="0">
                <a:latin typeface="+mn-ea"/>
              </a:endParaRPr>
            </a:p>
          </p:txBody>
        </p:sp>
        <p:sp>
          <p:nvSpPr>
            <p:cNvPr id="72" name="모서리가 둥근 직사각형 71"/>
            <p:cNvSpPr/>
            <p:nvPr/>
          </p:nvSpPr>
          <p:spPr bwMode="auto">
            <a:xfrm>
              <a:off x="3938007" y="404906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신청현황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73" name="모서리가 둥근 직사각형 72"/>
            <p:cNvSpPr/>
            <p:nvPr/>
          </p:nvSpPr>
          <p:spPr bwMode="auto">
            <a:xfrm>
              <a:off x="3938007" y="4389936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신규등록</a:t>
              </a:r>
              <a:endParaRPr lang="ko-KR" altLang="en-US" sz="675" dirty="0">
                <a:latin typeface="+mn-ea"/>
              </a:endParaRPr>
            </a:p>
          </p:txBody>
        </p:sp>
        <p:cxnSp>
          <p:nvCxnSpPr>
            <p:cNvPr id="75" name="꺾인 연결선 74"/>
            <p:cNvCxnSpPr>
              <a:stCxn id="92" idx="2"/>
              <a:endCxn id="71" idx="0"/>
            </p:cNvCxnSpPr>
            <p:nvPr/>
          </p:nvCxnSpPr>
          <p:spPr>
            <a:xfrm rot="16200000" flipH="1">
              <a:off x="3865309" y="3027836"/>
              <a:ext cx="408250" cy="52577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9" name="모서리가 둥근 직사각형 78"/>
            <p:cNvSpPr/>
            <p:nvPr/>
          </p:nvSpPr>
          <p:spPr bwMode="auto">
            <a:xfrm>
              <a:off x="5173903" y="3654848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지수채용주식수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80" name="모서리가 둥근 직사각형 79"/>
            <p:cNvSpPr/>
            <p:nvPr/>
          </p:nvSpPr>
          <p:spPr bwMode="auto">
            <a:xfrm>
              <a:off x="5184139" y="4018372"/>
              <a:ext cx="790607" cy="214748"/>
            </a:xfrm>
            <a:prstGeom prst="roundRect">
              <a:avLst>
                <a:gd name="adj" fmla="val 50000"/>
              </a:avLst>
            </a:prstGeom>
            <a:solidFill>
              <a:schemeClr val="bg1">
                <a:lumMod val="9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</a:pPr>
              <a:r>
                <a:rPr lang="ko-KR" altLang="en-US" sz="675" dirty="0" smtClean="0">
                  <a:latin typeface="+mn-ea"/>
                </a:rPr>
                <a:t>기초지수종가</a:t>
              </a:r>
              <a:endParaRPr lang="ko-KR" altLang="en-US" sz="675" dirty="0">
                <a:latin typeface="+mn-ea"/>
              </a:endParaRPr>
            </a:p>
          </p:txBody>
        </p:sp>
        <p:sp>
          <p:nvSpPr>
            <p:cNvPr id="83" name="모서리가 둥근 직사각형 82"/>
            <p:cNvSpPr/>
            <p:nvPr/>
          </p:nvSpPr>
          <p:spPr>
            <a:xfrm>
              <a:off x="962650" y="2815040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ko-KR" altLang="en-US" sz="800" b="1" dirty="0" smtClean="0">
                  <a:solidFill>
                    <a:schemeClr val="bg1"/>
                  </a:solidFill>
                  <a:latin typeface="+mn-ea"/>
                </a:rPr>
                <a:t>지수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87" name="꺾인 연결선 86"/>
            <p:cNvCxnSpPr>
              <a:stCxn id="83" idx="2"/>
              <a:endCxn id="12" idx="0"/>
            </p:cNvCxnSpPr>
            <p:nvPr/>
          </p:nvCxnSpPr>
          <p:spPr>
            <a:xfrm rot="5400000">
              <a:off x="988488" y="2982662"/>
              <a:ext cx="379231" cy="587109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2" name="모서리가 둥근 직사각형 91"/>
            <p:cNvSpPr/>
            <p:nvPr/>
          </p:nvSpPr>
          <p:spPr>
            <a:xfrm>
              <a:off x="3297538" y="2815040"/>
              <a:ext cx="1018013" cy="271561"/>
            </a:xfrm>
            <a:prstGeom prst="roundRect">
              <a:avLst>
                <a:gd name="adj" fmla="val 41681"/>
              </a:avLst>
            </a:prstGeom>
            <a:solidFill>
              <a:schemeClr val="bg1">
                <a:lumMod val="65000"/>
              </a:schemeClr>
            </a:solidFill>
            <a:ln w="9525" cmpd="sng">
              <a:solidFill>
                <a:schemeClr val="bg1">
                  <a:lumMod val="65000"/>
                </a:schemeClr>
              </a:solidFill>
              <a:prstDash val="solid"/>
            </a:ln>
          </p:spPr>
          <p:txBody>
            <a:bodyPr lIns="11639" tIns="11639" rIns="11639" bIns="11639" anchor="ctr"/>
            <a:lstStyle/>
            <a:p>
              <a:pPr algn="ctr">
                <a:spcBef>
                  <a:spcPct val="10000"/>
                </a:spcBef>
                <a:defRPr/>
              </a:pPr>
              <a:r>
                <a:rPr lang="en-US" altLang="ko-KR" sz="800" b="1" dirty="0" smtClean="0">
                  <a:solidFill>
                    <a:schemeClr val="bg1"/>
                  </a:solidFill>
                  <a:latin typeface="+mn-ea"/>
                </a:rPr>
                <a:t>ETP</a:t>
              </a:r>
              <a:endParaRPr lang="ko-KR" altLang="en-US" sz="800" b="1" dirty="0">
                <a:solidFill>
                  <a:schemeClr val="bg1"/>
                </a:solidFill>
                <a:latin typeface="+mn-ea"/>
              </a:endParaRPr>
            </a:p>
          </p:txBody>
        </p:sp>
        <p:cxnSp>
          <p:nvCxnSpPr>
            <p:cNvPr id="96" name="꺾인 연결선 95"/>
            <p:cNvCxnSpPr>
              <a:stCxn id="92" idx="2"/>
              <a:endCxn id="20" idx="0"/>
            </p:cNvCxnSpPr>
            <p:nvPr/>
          </p:nvCxnSpPr>
          <p:spPr>
            <a:xfrm rot="5400000">
              <a:off x="3282415" y="2970721"/>
              <a:ext cx="408250" cy="640010"/>
            </a:xfrm>
            <a:prstGeom prst="bentConnector3">
              <a:avLst>
                <a:gd name="adj1" fmla="val 50000"/>
              </a:avLst>
            </a:prstGeom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1596126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4.1.21 </a:t>
            </a:r>
            <a:r>
              <a:rPr lang="en-US" altLang="ko-KR" dirty="0"/>
              <a:t>ETF </a:t>
            </a:r>
            <a:r>
              <a:rPr lang="en-US" altLang="ko-KR" dirty="0" smtClean="0"/>
              <a:t>PDF INAV </a:t>
            </a:r>
            <a:r>
              <a:rPr lang="ko-KR" altLang="en-US" dirty="0" smtClean="0"/>
              <a:t>계산기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ETP_OP_04_1</a:t>
            </a:r>
            <a:r>
              <a:rPr lang="ko-KR" altLang="en-US" dirty="0" smtClean="0"/>
              <a:t>과 동일한 </a:t>
            </a:r>
            <a:r>
              <a:rPr lang="en-US" altLang="ko-KR" dirty="0" err="1" smtClean="0"/>
              <a:t>Inav</a:t>
            </a:r>
            <a:r>
              <a:rPr lang="ko-KR" altLang="en-US" dirty="0" smtClean="0"/>
              <a:t>계산기이다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395243" y="69426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8753935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4.1.22 </a:t>
            </a:r>
            <a:r>
              <a:rPr lang="en-US" altLang="ko-KR" dirty="0"/>
              <a:t>ETF PDF </a:t>
            </a:r>
            <a:r>
              <a:rPr lang="ko-KR" altLang="en-US" dirty="0" smtClean="0"/>
              <a:t>비중변경현황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ETP_OP_12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최근 </a:t>
            </a:r>
            <a:r>
              <a:rPr lang="en-US" altLang="ko-KR" dirty="0" smtClean="0"/>
              <a:t>5</a:t>
            </a:r>
            <a:r>
              <a:rPr lang="ko-KR" altLang="en-US" dirty="0" smtClean="0"/>
              <a:t>거래일의 비중변경현황을 보여준다</a:t>
            </a:r>
            <a:endParaRPr lang="en-US" altLang="ko-KR" dirty="0" smtClean="0"/>
          </a:p>
          <a:p>
            <a:r>
              <a:rPr lang="ko-KR" altLang="en-US" dirty="0" smtClean="0"/>
              <a:t>아이콘을 클릭하면 </a:t>
            </a:r>
            <a:r>
              <a:rPr lang="en-US" altLang="ko-KR" dirty="0" smtClean="0"/>
              <a:t>PDF</a:t>
            </a:r>
            <a:r>
              <a:rPr lang="ko-KR" altLang="en-US" dirty="0" smtClean="0"/>
              <a:t>조회화면으로 이동한다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5569310" y="162559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  <p:sp>
        <p:nvSpPr>
          <p:cNvPr id="8" name="직사각형 7"/>
          <p:cNvSpPr/>
          <p:nvPr/>
        </p:nvSpPr>
        <p:spPr>
          <a:xfrm>
            <a:off x="4907755" y="1814513"/>
            <a:ext cx="1384433" cy="277725"/>
          </a:xfrm>
          <a:prstGeom prst="rect">
            <a:avLst/>
          </a:prstGeom>
          <a:noFill/>
          <a:ln w="6350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6681830" y="226567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2</a:t>
            </a:r>
            <a:endParaRPr lang="ko-KR" altLang="en-US" sz="800" b="1" dirty="0"/>
          </a:p>
        </p:txBody>
      </p:sp>
      <p:sp>
        <p:nvSpPr>
          <p:cNvPr id="11" name="모서리가 둥근 직사각형 10"/>
          <p:cNvSpPr/>
          <p:nvPr/>
        </p:nvSpPr>
        <p:spPr>
          <a:xfrm>
            <a:off x="5569310" y="2657796"/>
            <a:ext cx="807075" cy="104769"/>
          </a:xfrm>
          <a:prstGeom prst="roundRect">
            <a:avLst>
              <a:gd name="adj" fmla="val 5417"/>
            </a:avLst>
          </a:prstGeom>
          <a:solidFill>
            <a:srgbClr val="FF0000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700" dirty="0" smtClean="0"/>
              <a:t>ETP_OP_09</a:t>
            </a:r>
          </a:p>
        </p:txBody>
      </p:sp>
      <p:cxnSp>
        <p:nvCxnSpPr>
          <p:cNvPr id="12" name="꺾인 연결선 11"/>
          <p:cNvCxnSpPr>
            <a:stCxn id="10" idx="2"/>
            <a:endCxn id="11" idx="3"/>
          </p:cNvCxnSpPr>
          <p:nvPr/>
        </p:nvCxnSpPr>
        <p:spPr>
          <a:xfrm rot="10800000" flipV="1">
            <a:off x="6376386" y="2334621"/>
            <a:ext cx="305445" cy="375560"/>
          </a:xfrm>
          <a:prstGeom prst="bentConnector3">
            <a:avLst>
              <a:gd name="adj1" fmla="val 50000"/>
            </a:avLst>
          </a:prstGeom>
          <a:ln w="3175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32440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4.2.1 ETP </a:t>
            </a:r>
            <a:r>
              <a:rPr lang="ko-KR" altLang="en-US" dirty="0" smtClean="0"/>
              <a:t>신청현황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ETP_REG_01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상장관리플랫폼의 </a:t>
            </a:r>
            <a:r>
              <a:rPr lang="en-US" altLang="ko-KR" b="1" dirty="0" smtClean="0"/>
              <a:t>ETP</a:t>
            </a:r>
            <a:r>
              <a:rPr lang="ko-KR" altLang="en-US" b="1" dirty="0" smtClean="0"/>
              <a:t>신청현황</a:t>
            </a:r>
            <a:r>
              <a:rPr lang="ko-KR" altLang="en-US" dirty="0" smtClean="0"/>
              <a:t>을 플랫폼으로 이식한다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8455"/>
            <a:ext cx="7438911" cy="5387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471839" y="149605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71169960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 smtClean="0"/>
              <a:t>4.2.2 </a:t>
            </a:r>
            <a:r>
              <a:rPr lang="en-US" altLang="ko-KR" dirty="0"/>
              <a:t>ETP </a:t>
            </a:r>
            <a:r>
              <a:rPr lang="ko-KR" altLang="en-US" dirty="0" smtClean="0"/>
              <a:t>신규등록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dirty="0" smtClean="0"/>
              <a:t>ETP_REG_02</a:t>
            </a:r>
            <a:endParaRPr lang="ko-KR" altLang="en-US" dirty="0"/>
          </a:p>
        </p:txBody>
      </p:sp>
      <p:sp>
        <p:nvSpPr>
          <p:cNvPr id="4" name="텍스트 개체 틀 3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en-US" altLang="ko-KR" dirty="0" smtClean="0"/>
              <a:t>ETP</a:t>
            </a:r>
            <a:r>
              <a:rPr lang="ko-KR" altLang="en-US" dirty="0" smtClean="0"/>
              <a:t>상장관리플랫폼의  </a:t>
            </a:r>
            <a:r>
              <a:rPr lang="en-US" altLang="ko-KR" b="1" dirty="0" smtClean="0"/>
              <a:t>ETP</a:t>
            </a:r>
            <a:r>
              <a:rPr lang="ko-KR" altLang="en-US" b="1" dirty="0" err="1" smtClean="0"/>
              <a:t>신청탬플릿을</a:t>
            </a:r>
            <a:r>
              <a:rPr lang="ko-KR" altLang="en-US" b="1" dirty="0" smtClean="0"/>
              <a:t> </a:t>
            </a:r>
            <a:r>
              <a:rPr lang="ko-KR" altLang="en-US" dirty="0" smtClean="0"/>
              <a:t>플랫폼으로 이식한다</a:t>
            </a:r>
            <a:endParaRPr lang="ko-KR" altLang="en-US" dirty="0"/>
          </a:p>
        </p:txBody>
      </p:sp>
      <p:pic>
        <p:nvPicPr>
          <p:cNvPr id="6" name="그림 개체 틀 5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06817" y="708455"/>
            <a:ext cx="7438911" cy="5387546"/>
          </a:xfr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타원 6"/>
          <p:cNvSpPr/>
          <p:nvPr/>
        </p:nvSpPr>
        <p:spPr>
          <a:xfrm>
            <a:off x="1645557" y="1404618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1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316509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 </a:t>
            </a:r>
            <a:r>
              <a:rPr lang="ko-KR" altLang="en-US" dirty="0" smtClean="0"/>
              <a:t>공통 모듈</a:t>
            </a:r>
            <a:endParaRPr lang="ko-KR" altLang="en-US" dirty="0"/>
          </a:p>
        </p:txBody>
      </p:sp>
      <p:sp>
        <p:nvSpPr>
          <p:cNvPr id="7" name="텍스트 개체 틀 6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Screen Layout</a:t>
            </a:r>
            <a:endParaRPr lang="ko-KR" altLang="en-US" dirty="0"/>
          </a:p>
        </p:txBody>
      </p:sp>
      <p:sp>
        <p:nvSpPr>
          <p:cNvPr id="8" name="텍스트 개체 틀 7"/>
          <p:cNvSpPr>
            <a:spLocks noGrp="1"/>
          </p:cNvSpPr>
          <p:nvPr>
            <p:ph type="body" idx="10"/>
          </p:nvPr>
        </p:nvSpPr>
        <p:spPr>
          <a:xfrm>
            <a:off x="697014" y="3737770"/>
            <a:ext cx="8543925" cy="333601"/>
          </a:xfrm>
        </p:spPr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.2 Header</a:t>
            </a:r>
            <a:endParaRPr lang="ko-KR" altLang="en-US" dirty="0"/>
          </a:p>
        </p:txBody>
      </p:sp>
      <p:sp>
        <p:nvSpPr>
          <p:cNvPr id="9" name="텍스트 개체 틀 7"/>
          <p:cNvSpPr txBox="1">
            <a:spLocks/>
          </p:cNvSpPr>
          <p:nvPr/>
        </p:nvSpPr>
        <p:spPr>
          <a:xfrm>
            <a:off x="697014" y="4012748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.3  Side Navigation</a:t>
            </a:r>
            <a:endParaRPr lang="ko-KR" altLang="en-US" dirty="0"/>
          </a:p>
        </p:txBody>
      </p:sp>
      <p:sp>
        <p:nvSpPr>
          <p:cNvPr id="10" name="텍스트 개체 틀 7"/>
          <p:cNvSpPr txBox="1">
            <a:spLocks/>
          </p:cNvSpPr>
          <p:nvPr/>
        </p:nvSpPr>
        <p:spPr>
          <a:xfrm>
            <a:off x="697014" y="4287726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.4  Tab Menu</a:t>
            </a:r>
            <a:endParaRPr lang="ko-KR" altLang="en-US" dirty="0"/>
          </a:p>
        </p:txBody>
      </p:sp>
      <p:sp>
        <p:nvSpPr>
          <p:cNvPr id="11" name="텍스트 개체 틀 7"/>
          <p:cNvSpPr txBox="1">
            <a:spLocks/>
          </p:cNvSpPr>
          <p:nvPr/>
        </p:nvSpPr>
        <p:spPr>
          <a:xfrm>
            <a:off x="697014" y="4562704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.5 Control Panel</a:t>
            </a:r>
            <a:endParaRPr lang="ko-KR" altLang="en-US" dirty="0"/>
          </a:p>
        </p:txBody>
      </p:sp>
      <p:sp>
        <p:nvSpPr>
          <p:cNvPr id="12" name="텍스트 개체 틀 7"/>
          <p:cNvSpPr txBox="1">
            <a:spLocks/>
          </p:cNvSpPr>
          <p:nvPr/>
        </p:nvSpPr>
        <p:spPr>
          <a:xfrm>
            <a:off x="697014" y="4837682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.6 Content</a:t>
            </a:r>
            <a:endParaRPr lang="ko-KR" altLang="en-US" dirty="0"/>
          </a:p>
        </p:txBody>
      </p:sp>
      <p:sp>
        <p:nvSpPr>
          <p:cNvPr id="13" name="텍스트 개체 틀 7"/>
          <p:cNvSpPr txBox="1">
            <a:spLocks/>
          </p:cNvSpPr>
          <p:nvPr/>
        </p:nvSpPr>
        <p:spPr>
          <a:xfrm>
            <a:off x="697014" y="5112659"/>
            <a:ext cx="8543925" cy="33360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lumMod val="85000"/>
                    <a:lumOff val="1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3429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5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6858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35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0287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3716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17145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0574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24003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2743200" indent="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2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/>
              <a:t>2</a:t>
            </a:r>
            <a:r>
              <a:rPr lang="en-US" altLang="ko-KR" dirty="0" smtClean="0"/>
              <a:t>.7 Footer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46519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.1 Screen Layout</a:t>
            </a:r>
            <a:endParaRPr lang="ko-KR" altLang="en-US" dirty="0"/>
          </a:p>
        </p:txBody>
      </p:sp>
      <p:sp>
        <p:nvSpPr>
          <p:cNvPr id="81" name="내용 개체 틀 80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COM_LAYOUT_01</a:t>
            </a:r>
            <a:endParaRPr lang="ko-KR" altLang="en-US" sz="900" dirty="0"/>
          </a:p>
        </p:txBody>
      </p:sp>
      <p:grpSp>
        <p:nvGrpSpPr>
          <p:cNvPr id="4" name="그룹 3"/>
          <p:cNvGrpSpPr/>
          <p:nvPr/>
        </p:nvGrpSpPr>
        <p:grpSpPr>
          <a:xfrm>
            <a:off x="1787608" y="1219202"/>
            <a:ext cx="6606749" cy="4794420"/>
            <a:chOff x="1787608" y="1219202"/>
            <a:chExt cx="6606749" cy="4794420"/>
          </a:xfrm>
        </p:grpSpPr>
        <p:sp>
          <p:nvSpPr>
            <p:cNvPr id="3" name="직사각형 2"/>
            <p:cNvSpPr/>
            <p:nvPr/>
          </p:nvSpPr>
          <p:spPr>
            <a:xfrm>
              <a:off x="1787608" y="1219202"/>
              <a:ext cx="6606749" cy="479442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1958987" y="1324576"/>
              <a:ext cx="6276841" cy="342457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087526" y="1386041"/>
              <a:ext cx="805493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Logo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3235779" y="1386041"/>
              <a:ext cx="3307662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Search 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6800513" y="1386041"/>
              <a:ext cx="1246797" cy="219524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User Info</a:t>
              </a:r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1958987" y="1772403"/>
              <a:ext cx="882611" cy="412267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Side</a:t>
              </a:r>
            </a:p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Navigation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2927291" y="2119253"/>
              <a:ext cx="4078878" cy="327969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Main Content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7091857" y="1772403"/>
              <a:ext cx="1143971" cy="3626548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Control</a:t>
              </a:r>
            </a:p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Panel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927291" y="5504326"/>
              <a:ext cx="5308537" cy="390755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Footer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2927291" y="1772407"/>
              <a:ext cx="4078878" cy="241476"/>
            </a:xfrm>
            <a:prstGeom prst="rect">
              <a:avLst/>
            </a:prstGeom>
            <a:ln>
              <a:noFill/>
            </a:ln>
            <a:effectLst>
              <a:outerShdw blurRad="50800" dist="38100" dir="2700000" algn="tl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500" dirty="0" smtClean="0">
                  <a:latin typeface="Arial Unicode MS" panose="020B0604020202020204" pitchFamily="50" charset="-127"/>
                  <a:ea typeface="Arial Unicode MS" panose="020B0604020202020204" pitchFamily="50" charset="-127"/>
                  <a:cs typeface="Arial Unicode MS" panose="020B0604020202020204" pitchFamily="50" charset="-127"/>
                </a:rPr>
                <a:t>Tab Menu</a:t>
              </a:r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5619306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.2 Header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COM_HEADER_01</a:t>
            </a:r>
            <a:endParaRPr lang="ko-KR" altLang="en-US" sz="900" dirty="0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r>
              <a:rPr lang="ko-KR" altLang="en-US" dirty="0" smtClean="0"/>
              <a:t>검색키워드를 입력하는 </a:t>
            </a:r>
            <a:r>
              <a:rPr lang="en-US" altLang="ko-KR" dirty="0" smtClean="0"/>
              <a:t>input form. </a:t>
            </a:r>
            <a:r>
              <a:rPr lang="ko-KR" altLang="en-US" dirty="0" smtClean="0"/>
              <a:t>자동검색을 지원</a:t>
            </a:r>
            <a:r>
              <a:rPr lang="en-US" altLang="ko-KR" dirty="0" smtClean="0"/>
              <a:t>(</a:t>
            </a:r>
            <a:r>
              <a:rPr lang="ko-KR" altLang="en-US" dirty="0" smtClean="0"/>
              <a:t>사용자 키보드입력에 대해 즉각 </a:t>
            </a:r>
            <a:r>
              <a:rPr lang="en-US" altLang="ko-KR" dirty="0" smtClean="0"/>
              <a:t>2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결과창에</a:t>
            </a:r>
            <a:r>
              <a:rPr lang="ko-KR" altLang="en-US" dirty="0" smtClean="0"/>
              <a:t> 표시</a:t>
            </a:r>
            <a:r>
              <a:rPr lang="en-US" altLang="ko-KR" dirty="0" smtClean="0"/>
              <a:t>)</a:t>
            </a:r>
          </a:p>
          <a:p>
            <a:r>
              <a:rPr lang="ko-KR" altLang="en-US" dirty="0" smtClean="0"/>
              <a:t>조회결과 화면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조회화면은 사용자가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번의 </a:t>
            </a:r>
            <a:r>
              <a:rPr lang="ko-KR" altLang="en-US" dirty="0" err="1" smtClean="0"/>
              <a:t>검색창을</a:t>
            </a:r>
            <a:r>
              <a:rPr lang="ko-KR" altLang="en-US" dirty="0" smtClean="0"/>
              <a:t> 클릭함과 동시에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형식으로 나온다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조회결과 화면이 뜬 상태에서 결과화면 바깥을 클릭하면 조회결과 화면이 사라진다</a:t>
            </a:r>
            <a:r>
              <a:rPr lang="en-US" altLang="ko-KR" dirty="0" smtClean="0"/>
              <a:t>.</a:t>
            </a:r>
          </a:p>
          <a:p>
            <a:r>
              <a:rPr lang="ko-KR" altLang="en-US" dirty="0" smtClean="0"/>
              <a:t>검색된 종목 또는 지수는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별로 구분되며</a:t>
            </a:r>
            <a:r>
              <a:rPr lang="en-US" altLang="ko-KR" dirty="0" smtClean="0"/>
              <a:t>, </a:t>
            </a:r>
            <a:r>
              <a:rPr lang="ko-KR" altLang="en-US" dirty="0" smtClean="0"/>
              <a:t>필터기능을 사용하면 특정 </a:t>
            </a:r>
            <a:r>
              <a:rPr lang="en-US" altLang="ko-KR" dirty="0" smtClean="0"/>
              <a:t>type</a:t>
            </a:r>
            <a:r>
              <a:rPr lang="ko-KR" altLang="en-US" dirty="0" smtClean="0"/>
              <a:t>에 대한 결과만 </a:t>
            </a:r>
            <a:r>
              <a:rPr lang="ko-KR" altLang="en-US" dirty="0" err="1" smtClean="0"/>
              <a:t>볼수</a:t>
            </a:r>
            <a:r>
              <a:rPr lang="ko-KR" altLang="en-US" dirty="0" smtClean="0"/>
              <a:t> 있다</a:t>
            </a:r>
            <a:r>
              <a:rPr lang="en-US" altLang="ko-KR" dirty="0" smtClean="0"/>
              <a:t>.</a:t>
            </a:r>
            <a:r>
              <a:rPr lang="en-US" altLang="ko-KR" dirty="0"/>
              <a:t> </a:t>
            </a:r>
            <a:r>
              <a:rPr lang="en-US" altLang="ko-KR" dirty="0" smtClean="0"/>
              <a:t>(Type: KOSPI, KOSDAQ, ETF, ETN, IDX)</a:t>
            </a:r>
          </a:p>
          <a:p>
            <a:r>
              <a:rPr lang="ko-KR" altLang="en-US" dirty="0" smtClean="0"/>
              <a:t>새로운 알림 확인 아이콘</a:t>
            </a:r>
            <a:r>
              <a:rPr lang="en-US" altLang="ko-KR" dirty="0" smtClean="0"/>
              <a:t>. </a:t>
            </a:r>
            <a:r>
              <a:rPr lang="ko-KR" altLang="en-US" dirty="0" smtClean="0"/>
              <a:t>확인하지 않은 알림의 개수를 표시한다</a:t>
            </a:r>
            <a:r>
              <a:rPr lang="en-US" altLang="ko-KR" dirty="0" smtClean="0"/>
              <a:t>.</a:t>
            </a:r>
          </a:p>
          <a:p>
            <a:r>
              <a:rPr lang="ko-KR" altLang="en-US" dirty="0" err="1" smtClean="0"/>
              <a:t>알림아이콘을</a:t>
            </a:r>
            <a:r>
              <a:rPr lang="ko-KR" altLang="en-US" dirty="0" smtClean="0"/>
              <a:t> 클릭하면 확인하지 않은 알림에 대해 </a:t>
            </a:r>
            <a:r>
              <a:rPr lang="ko-KR" altLang="en-US" dirty="0" err="1" smtClean="0"/>
              <a:t>목록창이</a:t>
            </a:r>
            <a:r>
              <a:rPr lang="ko-KR" altLang="en-US" dirty="0" smtClean="0"/>
              <a:t> </a:t>
            </a:r>
            <a:r>
              <a:rPr lang="en-US" altLang="ko-KR" dirty="0" smtClean="0"/>
              <a:t>Popup</a:t>
            </a:r>
            <a:r>
              <a:rPr lang="ko-KR" altLang="en-US" dirty="0" smtClean="0"/>
              <a:t>형식으로 뜬다</a:t>
            </a:r>
            <a:endParaRPr lang="en-US" altLang="ko-KR" dirty="0" smtClean="0"/>
          </a:p>
          <a:p>
            <a:r>
              <a:rPr lang="ko-KR" altLang="en-US" dirty="0" smtClean="0"/>
              <a:t>사용자가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번 </a:t>
            </a:r>
            <a:r>
              <a:rPr lang="ko-KR" altLang="en-US" dirty="0" err="1" smtClean="0"/>
              <a:t>조회창을</a:t>
            </a:r>
            <a:r>
              <a:rPr lang="ko-KR" altLang="en-US" dirty="0" smtClean="0"/>
              <a:t> 클릭하면 </a:t>
            </a:r>
            <a:r>
              <a:rPr lang="en-US" altLang="ko-KR" dirty="0" smtClean="0"/>
              <a:t>2</a:t>
            </a:r>
            <a:r>
              <a:rPr lang="ko-KR" altLang="en-US" dirty="0" err="1" smtClean="0"/>
              <a:t>번조회결과화면이</a:t>
            </a:r>
            <a:r>
              <a:rPr lang="ko-KR" altLang="en-US" dirty="0" smtClean="0"/>
              <a:t> 뜨면서</a:t>
            </a:r>
            <a:r>
              <a:rPr lang="en-US" altLang="ko-KR" dirty="0" smtClean="0"/>
              <a:t>, </a:t>
            </a:r>
            <a:r>
              <a:rPr lang="ko-KR" altLang="en-US" dirty="0" smtClean="0"/>
              <a:t>기타 영역은 어둡게 처리한다</a:t>
            </a:r>
            <a:r>
              <a:rPr lang="en-US" altLang="ko-KR" dirty="0" smtClean="0"/>
              <a:t>.</a:t>
            </a:r>
            <a:endParaRPr lang="en-US" altLang="ko-KR" dirty="0"/>
          </a:p>
          <a:p>
            <a:r>
              <a:rPr lang="ko-KR" altLang="en-US" dirty="0" smtClean="0"/>
              <a:t>사용자의 소속과 성명을 표시한다</a:t>
            </a:r>
            <a:r>
              <a:rPr lang="en-US" altLang="ko-KR" dirty="0" smtClean="0"/>
              <a:t>.</a:t>
            </a:r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8511" y="2586264"/>
            <a:ext cx="7439025" cy="2105714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sp>
        <p:nvSpPr>
          <p:cNvPr id="4" name="타원 3"/>
          <p:cNvSpPr/>
          <p:nvPr/>
        </p:nvSpPr>
        <p:spPr>
          <a:xfrm>
            <a:off x="1790700" y="2586264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18" name="타원 17"/>
          <p:cNvSpPr/>
          <p:nvPr/>
        </p:nvSpPr>
        <p:spPr>
          <a:xfrm>
            <a:off x="1563595" y="3026236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19" name="타원 18"/>
          <p:cNvSpPr/>
          <p:nvPr/>
        </p:nvSpPr>
        <p:spPr>
          <a:xfrm>
            <a:off x="4040095" y="2957293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  <p:sp>
        <p:nvSpPr>
          <p:cNvPr id="20" name="타원 19"/>
          <p:cNvSpPr/>
          <p:nvPr/>
        </p:nvSpPr>
        <p:spPr>
          <a:xfrm>
            <a:off x="6151556" y="259190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4</a:t>
            </a:r>
            <a:endParaRPr lang="ko-KR" altLang="en-US" sz="800" b="1" dirty="0"/>
          </a:p>
        </p:txBody>
      </p:sp>
      <p:sp>
        <p:nvSpPr>
          <p:cNvPr id="21" name="타원 20"/>
          <p:cNvSpPr/>
          <p:nvPr/>
        </p:nvSpPr>
        <p:spPr>
          <a:xfrm>
            <a:off x="5537836" y="297496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5</a:t>
            </a:r>
            <a:endParaRPr lang="ko-KR" altLang="en-US" sz="800" b="1" dirty="0"/>
          </a:p>
        </p:txBody>
      </p:sp>
      <p:sp>
        <p:nvSpPr>
          <p:cNvPr id="22" name="타원 21"/>
          <p:cNvSpPr/>
          <p:nvPr/>
        </p:nvSpPr>
        <p:spPr>
          <a:xfrm>
            <a:off x="506218" y="4382140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6</a:t>
            </a:r>
            <a:endParaRPr lang="ko-KR" altLang="en-US" sz="800" b="1" dirty="0"/>
          </a:p>
        </p:txBody>
      </p:sp>
      <p:sp>
        <p:nvSpPr>
          <p:cNvPr id="23" name="타원 22"/>
          <p:cNvSpPr/>
          <p:nvPr/>
        </p:nvSpPr>
        <p:spPr>
          <a:xfrm>
            <a:off x="6757020" y="2591955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7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11700601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2</a:t>
            </a:r>
            <a:r>
              <a:rPr lang="en-US" altLang="ko-KR" dirty="0" smtClean="0"/>
              <a:t>.3 Side Navigation</a:t>
            </a:r>
            <a:endParaRPr lang="ko-KR" altLang="en-US" dirty="0"/>
          </a:p>
        </p:txBody>
      </p:sp>
      <p:sp>
        <p:nvSpPr>
          <p:cNvPr id="7" name="내용 개체 틀 6"/>
          <p:cNvSpPr>
            <a:spLocks noGrp="1"/>
          </p:cNvSpPr>
          <p:nvPr>
            <p:ph idx="13"/>
          </p:nvPr>
        </p:nvSpPr>
        <p:spPr/>
        <p:txBody>
          <a:bodyPr/>
          <a:lstStyle/>
          <a:p>
            <a:r>
              <a:rPr lang="en-US" altLang="ko-KR" sz="900" dirty="0" smtClean="0"/>
              <a:t>COM_LNB_01</a:t>
            </a:r>
            <a:endParaRPr lang="ko-KR" altLang="en-US" sz="900" dirty="0"/>
          </a:p>
        </p:txBody>
      </p:sp>
      <p:sp>
        <p:nvSpPr>
          <p:cNvPr id="6" name="텍스트 개체 틀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marL="177800" indent="-177800"/>
            <a:r>
              <a:rPr lang="ko-KR" altLang="en-US" dirty="0" smtClean="0"/>
              <a:t>클릭하면 사이드메뉴를 아이콘화 할 수 있다</a:t>
            </a:r>
            <a:r>
              <a:rPr lang="en-US" altLang="ko-KR" dirty="0" smtClean="0"/>
              <a:t>. </a:t>
            </a:r>
            <a:r>
              <a:rPr lang="ko-KR" altLang="en-US" dirty="0" smtClean="0"/>
              <a:t>아이콘화 되어있는 경우 클릭하면 원래 메뉴로 돌아간다</a:t>
            </a:r>
            <a:r>
              <a:rPr lang="en-US" altLang="ko-KR" dirty="0" smtClean="0"/>
              <a:t>.</a:t>
            </a:r>
          </a:p>
          <a:p>
            <a:pPr marL="177800" indent="-177800"/>
            <a:r>
              <a:rPr lang="ko-KR" altLang="en-US" dirty="0" smtClean="0"/>
              <a:t>현재 페이지는 색상을 다르게 표시</a:t>
            </a:r>
            <a:endParaRPr lang="en-US" altLang="ko-KR" dirty="0" smtClean="0"/>
          </a:p>
          <a:p>
            <a:pPr marL="177800" indent="-177800"/>
            <a:r>
              <a:rPr lang="ko-KR" altLang="en-US" dirty="0" smtClean="0"/>
              <a:t>아이콘 메뉴에서 마우스 </a:t>
            </a:r>
            <a:r>
              <a:rPr lang="en-US" altLang="ko-KR" dirty="0" smtClean="0"/>
              <a:t>hover</a:t>
            </a:r>
            <a:r>
              <a:rPr lang="ko-KR" altLang="en-US" dirty="0" smtClean="0"/>
              <a:t>시 메뉴내용 확인 가능</a:t>
            </a:r>
            <a:endParaRPr lang="en-US" altLang="ko-KR" dirty="0" smtClean="0"/>
          </a:p>
          <a:p>
            <a:pPr marL="177800" indent="-177800"/>
            <a:endParaRPr lang="en-US" altLang="ko-KR" dirty="0" smtClean="0"/>
          </a:p>
          <a:p>
            <a:pPr marL="0" indent="0">
              <a:buNone/>
            </a:pPr>
            <a:endParaRPr lang="en-US" altLang="ko-KR" dirty="0" smtClean="0"/>
          </a:p>
          <a:p>
            <a:pPr marL="0" indent="0">
              <a:buNone/>
            </a:pPr>
            <a:endParaRPr lang="en-US" altLang="ko-KR" dirty="0"/>
          </a:p>
          <a:p>
            <a:pPr marL="0" indent="0">
              <a:buNone/>
            </a:pPr>
            <a:endParaRPr lang="ko-KR" altLang="en-US" dirty="0"/>
          </a:p>
        </p:txBody>
      </p:sp>
      <p:pic>
        <p:nvPicPr>
          <p:cNvPr id="9" name="그림 개체 틀 8"/>
          <p:cNvPicPr>
            <a:picLocks noGrp="1" noChangeAspect="1"/>
          </p:cNvPicPr>
          <p:nvPr>
            <p:ph type="pic" sz="quarter" idx="15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-362"/>
          <a:stretch/>
        </p:blipFill>
        <p:spPr>
          <a:xfrm>
            <a:off x="189128" y="1976438"/>
            <a:ext cx="3517900" cy="4473349"/>
          </a:xfr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grpSp>
        <p:nvGrpSpPr>
          <p:cNvPr id="10" name="그룹 9"/>
          <p:cNvGrpSpPr/>
          <p:nvPr/>
        </p:nvGrpSpPr>
        <p:grpSpPr>
          <a:xfrm>
            <a:off x="180000" y="720000"/>
            <a:ext cx="1488249" cy="1080000"/>
            <a:chOff x="180000" y="720000"/>
            <a:chExt cx="1488249" cy="1080000"/>
          </a:xfrm>
        </p:grpSpPr>
        <p:sp>
          <p:nvSpPr>
            <p:cNvPr id="3" name="직사각형 2"/>
            <p:cNvSpPr/>
            <p:nvPr/>
          </p:nvSpPr>
          <p:spPr>
            <a:xfrm>
              <a:off x="180000" y="720000"/>
              <a:ext cx="1488249" cy="1080000"/>
            </a:xfrm>
            <a:prstGeom prst="rect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0" name="직사각형 59"/>
            <p:cNvSpPr/>
            <p:nvPr/>
          </p:nvSpPr>
          <p:spPr>
            <a:xfrm>
              <a:off x="218605" y="743737"/>
              <a:ext cx="1413933" cy="7714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1" name="모서리가 둥근 직사각형 60"/>
            <p:cNvSpPr/>
            <p:nvPr/>
          </p:nvSpPr>
          <p:spPr>
            <a:xfrm>
              <a:off x="247560" y="757582"/>
              <a:ext cx="181447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2" name="모서리가 둥근 직사각형 61"/>
            <p:cNvSpPr/>
            <p:nvPr/>
          </p:nvSpPr>
          <p:spPr>
            <a:xfrm>
              <a:off x="506218" y="757582"/>
              <a:ext cx="745090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3" name="모서리가 둥근 직사각형 62"/>
            <p:cNvSpPr/>
            <p:nvPr/>
          </p:nvSpPr>
          <p:spPr>
            <a:xfrm>
              <a:off x="1309217" y="757582"/>
              <a:ext cx="280856" cy="49450"/>
            </a:xfrm>
            <a:prstGeom prst="round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>
                    <a:lumMod val="75000"/>
                    <a:lumOff val="25000"/>
                  </a:schemeClr>
                </a:solidFill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4" name="직사각형 63"/>
            <p:cNvSpPr/>
            <p:nvPr/>
          </p:nvSpPr>
          <p:spPr>
            <a:xfrm>
              <a:off x="218605" y="844615"/>
              <a:ext cx="198819" cy="928682"/>
            </a:xfrm>
            <a:prstGeom prst="rect">
              <a:avLst/>
            </a:prstGeom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sz="1500" dirty="0" smtClean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436727" y="922747"/>
              <a:ext cx="918816" cy="738791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1374845" y="844615"/>
              <a:ext cx="257693" cy="816923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36727" y="1685275"/>
              <a:ext cx="1195811" cy="88022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436727" y="844616"/>
              <a:ext cx="918816" cy="54395"/>
            </a:xfrm>
            <a:prstGeom prst="rect">
              <a:avLst/>
            </a:prstGeom>
            <a:solidFill>
              <a:schemeClr val="bg1">
                <a:lumMod val="85000"/>
              </a:schemeClr>
            </a:solidFill>
            <a:ln>
              <a:noFill/>
            </a:ln>
            <a:effectLst/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dirty="0">
                <a:latin typeface="Arial Unicode MS" panose="020B0604020202020204" pitchFamily="50" charset="-127"/>
                <a:ea typeface="Arial Unicode MS" panose="020B0604020202020204" pitchFamily="50" charset="-127"/>
                <a:cs typeface="Arial Unicode MS" panose="020B0604020202020204" pitchFamily="50" charset="-127"/>
              </a:endParaRPr>
            </a:p>
          </p:txBody>
        </p:sp>
      </p:grpSp>
      <p:pic>
        <p:nvPicPr>
          <p:cNvPr id="19" name="그림 개체 틀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b="-903"/>
          <a:stretch/>
        </p:blipFill>
        <p:spPr>
          <a:xfrm>
            <a:off x="3888978" y="1976438"/>
            <a:ext cx="3517900" cy="4473349"/>
          </a:xfrm>
          <a:prstGeom prst="rect">
            <a:avLst/>
          </a:prstGeom>
          <a:ln w="3175">
            <a:noFill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4" name="타원 3"/>
          <p:cNvSpPr/>
          <p:nvPr/>
        </p:nvSpPr>
        <p:spPr>
          <a:xfrm>
            <a:off x="247560" y="2051222"/>
            <a:ext cx="189167" cy="189167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타원 19"/>
          <p:cNvSpPr/>
          <p:nvPr/>
        </p:nvSpPr>
        <p:spPr>
          <a:xfrm>
            <a:off x="3946644" y="2026507"/>
            <a:ext cx="189167" cy="189167"/>
          </a:xfrm>
          <a:prstGeom prst="ellipse">
            <a:avLst/>
          </a:prstGeom>
          <a:noFill/>
          <a:ln w="3175">
            <a:solidFill>
              <a:srgbClr val="FF0000"/>
            </a:solidFill>
            <a:prstDash val="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8" name="꺾인 연결선 7"/>
          <p:cNvCxnSpPr>
            <a:stCxn id="4" idx="0"/>
            <a:endCxn id="20" idx="0"/>
          </p:cNvCxnSpPr>
          <p:nvPr/>
        </p:nvCxnSpPr>
        <p:spPr>
          <a:xfrm rot="5400000" flipH="1" flipV="1">
            <a:off x="2179329" y="189323"/>
            <a:ext cx="24715" cy="3699084"/>
          </a:xfrm>
          <a:prstGeom prst="bentConnector3">
            <a:avLst>
              <a:gd name="adj1" fmla="val 658293"/>
            </a:avLst>
          </a:prstGeom>
          <a:ln w="3175">
            <a:solidFill>
              <a:srgbClr val="FF0000"/>
            </a:solidFill>
            <a:prstDash val="dash"/>
            <a:headEnd type="triangle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타원 22"/>
          <p:cNvSpPr/>
          <p:nvPr/>
        </p:nvSpPr>
        <p:spPr>
          <a:xfrm>
            <a:off x="2122743" y="181198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1</a:t>
            </a:r>
            <a:endParaRPr lang="ko-KR" altLang="en-US" sz="800" b="1" dirty="0"/>
          </a:p>
        </p:txBody>
      </p:sp>
      <p:sp>
        <p:nvSpPr>
          <p:cNvPr id="24" name="타원 23"/>
          <p:cNvSpPr/>
          <p:nvPr/>
        </p:nvSpPr>
        <p:spPr>
          <a:xfrm>
            <a:off x="573343" y="243776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/>
              <a:t>2</a:t>
            </a:r>
            <a:endParaRPr lang="ko-KR" altLang="en-US" sz="800" b="1" dirty="0"/>
          </a:p>
        </p:txBody>
      </p:sp>
      <p:sp>
        <p:nvSpPr>
          <p:cNvPr id="26" name="타원 25"/>
          <p:cNvSpPr/>
          <p:nvPr/>
        </p:nvSpPr>
        <p:spPr>
          <a:xfrm>
            <a:off x="4606542" y="3072767"/>
            <a:ext cx="137886" cy="137886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800" b="1" dirty="0" smtClean="0"/>
              <a:t>3</a:t>
            </a:r>
            <a:endParaRPr lang="ko-KR" altLang="en-US" sz="800" b="1" dirty="0"/>
          </a:p>
        </p:txBody>
      </p:sp>
    </p:spTree>
    <p:extLst>
      <p:ext uri="{BB962C8B-B14F-4D97-AF65-F5344CB8AC3E}">
        <p14:creationId xmlns:p14="http://schemas.microsoft.com/office/powerpoint/2010/main" val="37777235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설계전용화면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11517</TotalTime>
  <Words>2560</Words>
  <Application>Microsoft Office PowerPoint</Application>
  <PresentationFormat>A4 용지(210x297mm)</PresentationFormat>
  <Paragraphs>645</Paragraphs>
  <Slides>53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53</vt:i4>
      </vt:variant>
    </vt:vector>
  </HeadingPairs>
  <TitlesOfParts>
    <vt:vector size="61" baseType="lpstr">
      <vt:lpstr>Arial Unicode MS</vt:lpstr>
      <vt:lpstr>HY헤드라인M</vt:lpstr>
      <vt:lpstr>맑은 고딕</vt:lpstr>
      <vt:lpstr>Arial</vt:lpstr>
      <vt:lpstr>Calibri</vt:lpstr>
      <vt:lpstr>Calibri Light</vt:lpstr>
      <vt:lpstr>Office 테마</vt:lpstr>
      <vt:lpstr>설계전용화면</vt:lpstr>
      <vt:lpstr>ETP 플랫폼 화면설계서</vt:lpstr>
      <vt:lpstr>Document History</vt:lpstr>
      <vt:lpstr>Index</vt:lpstr>
      <vt:lpstr>1. Information Architecture</vt:lpstr>
      <vt:lpstr>1. IA(Information Architecture)</vt:lpstr>
      <vt:lpstr>2. 공통 모듈</vt:lpstr>
      <vt:lpstr>2.1 Screen Layout</vt:lpstr>
      <vt:lpstr>2.2 Header</vt:lpstr>
      <vt:lpstr>2.3 Side Navigation</vt:lpstr>
      <vt:lpstr>2.4 Tap Menu</vt:lpstr>
      <vt:lpstr>2.5 Control Panel</vt:lpstr>
      <vt:lpstr>2.6 Content</vt:lpstr>
      <vt:lpstr>2.7 Footer</vt:lpstr>
      <vt:lpstr>3. 지수</vt:lpstr>
      <vt:lpstr>3.1.1 지수관리 대시보드</vt:lpstr>
      <vt:lpstr>3.1.2 지수 관리 목록</vt:lpstr>
      <vt:lpstr>3.1.3 지수 기본정보</vt:lpstr>
      <vt:lpstr>3.1.4 지수 분석정보</vt:lpstr>
      <vt:lpstr>3.1.5 지수 종목 비중 정보(Popup)</vt:lpstr>
      <vt:lpstr>3.1.6 지수 정보 공개 목록</vt:lpstr>
      <vt:lpstr>3.1.7 지수 종목 상세</vt:lpstr>
      <vt:lpstr>3.1.8 지수 조치현황 (Popup)</vt:lpstr>
      <vt:lpstr>3.1.9 종목별 편입지수 목록</vt:lpstr>
      <vt:lpstr>3.2.1 지수 신규 등록</vt:lpstr>
      <vt:lpstr>3.2.2 지수 신규 등록 팝업</vt:lpstr>
      <vt:lpstr>3.2.3 지수 플랫폼 연동 신청(연동신청 전)</vt:lpstr>
      <vt:lpstr>3.2.4 지수 등록내용 수정 (연동신청 후) </vt:lpstr>
      <vt:lpstr>3.2.5 지수 플랫폼 연동 확인(연동 완료)</vt:lpstr>
      <vt:lpstr>4. ETP</vt:lpstr>
      <vt:lpstr>4.1.1 ETP 대시보드</vt:lpstr>
      <vt:lpstr>4.1.2 ETP 기본정보</vt:lpstr>
      <vt:lpstr>4.1.3 ETP 분석정보</vt:lpstr>
      <vt:lpstr>4.1.4 ETP 분석정보 Popup</vt:lpstr>
      <vt:lpstr>4.1.5 ETP 투자지표 산출현황</vt:lpstr>
      <vt:lpstr>4.1.6 ETP 투자지표 산출 계산기(PDF)</vt:lpstr>
      <vt:lpstr>4.1.7 ETP 투자지표 산출 시뮬레이터(PDF)</vt:lpstr>
      <vt:lpstr>4.1.8 ETP 투자지표 산출 계산기(지수연동)</vt:lpstr>
      <vt:lpstr>4.1.9 ETP 투자지표 산출 시뮬레이터(지수연동)</vt:lpstr>
      <vt:lpstr>4.1.10 ETP 성과정보</vt:lpstr>
      <vt:lpstr>4.1.11 ETP 조회항목 설정</vt:lpstr>
      <vt:lpstr>4.1.12 ETP 기초지수 관리</vt:lpstr>
      <vt:lpstr>4.1.13 ETP 기초지수 기본정보 Popup</vt:lpstr>
      <vt:lpstr>4.1.14 ETP 기초지수 종목 비중 상세정보 Popup</vt:lpstr>
      <vt:lpstr>4.1.15 ETP 기초지수 조치내역 Popup</vt:lpstr>
      <vt:lpstr>4.1.16 ETP 기초지수 오류내역 Popup</vt:lpstr>
      <vt:lpstr>4.1.18 ETP 해외 기초지수 입수 모니터링</vt:lpstr>
      <vt:lpstr>4.1.19 ETF PDF 정보조회</vt:lpstr>
      <vt:lpstr>4.1.20 ETF PDF 변경</vt:lpstr>
      <vt:lpstr>4.1.21 ETF PDF 변경 Popup</vt:lpstr>
      <vt:lpstr>4.1.21 ETF PDF INAV 계산기</vt:lpstr>
      <vt:lpstr>4.1.22 ETF PDF 비중변경현황</vt:lpstr>
      <vt:lpstr>4.2.1 ETP 신청현황</vt:lpstr>
      <vt:lpstr>4.2.2 ETP 신규등록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DB400</dc:creator>
  <cp:lastModifiedBy>DB400</cp:lastModifiedBy>
  <cp:revision>140</cp:revision>
  <cp:lastPrinted>2019-01-14T04:27:56Z</cp:lastPrinted>
  <dcterms:created xsi:type="dcterms:W3CDTF">2019-01-03T07:49:45Z</dcterms:created>
  <dcterms:modified xsi:type="dcterms:W3CDTF">2019-01-14T04:28:51Z</dcterms:modified>
</cp:coreProperties>
</file>